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6" r:id="rId2"/>
  </p:sldMasterIdLst>
  <p:notesMasterIdLst>
    <p:notesMasterId r:id="rId22"/>
  </p:notesMasterIdLst>
  <p:sldIdLst>
    <p:sldId id="256" r:id="rId3"/>
    <p:sldId id="257" r:id="rId4"/>
    <p:sldId id="268" r:id="rId5"/>
    <p:sldId id="271" r:id="rId6"/>
    <p:sldId id="270" r:id="rId7"/>
    <p:sldId id="272" r:id="rId8"/>
    <p:sldId id="263" r:id="rId9"/>
    <p:sldId id="273" r:id="rId10"/>
    <p:sldId id="274" r:id="rId11"/>
    <p:sldId id="276" r:id="rId12"/>
    <p:sldId id="275" r:id="rId13"/>
    <p:sldId id="277" r:id="rId14"/>
    <p:sldId id="279" r:id="rId15"/>
    <p:sldId id="281" r:id="rId16"/>
    <p:sldId id="284" r:id="rId17"/>
    <p:sldId id="282" r:id="rId18"/>
    <p:sldId id="283" r:id="rId19"/>
    <p:sldId id="285" r:id="rId20"/>
    <p:sldId id="286" r:id="rId21"/>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646"/>
    <a:srgbClr val="173E49"/>
    <a:srgbClr val="17608D"/>
    <a:srgbClr val="757477"/>
    <a:srgbClr val="B66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94660"/>
  </p:normalViewPr>
  <p:slideViewPr>
    <p:cSldViewPr>
      <p:cViewPr varScale="1">
        <p:scale>
          <a:sx n="120" d="100"/>
          <a:sy n="120" d="100"/>
        </p:scale>
        <p:origin x="-798"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6C844-BC09-4312-9C04-CFBA884A7B17}" type="datetimeFigureOut">
              <a:rPr lang="en-AU" smtClean="0"/>
              <a:t>24/03/2015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E4B35-07BE-43F1-9BB6-FF0A36EE63A8}" type="slidenum">
              <a:rPr lang="en-AU" smtClean="0"/>
              <a:t>‹#›</a:t>
            </a:fld>
            <a:endParaRPr lang="en-AU"/>
          </a:p>
        </p:txBody>
      </p:sp>
    </p:spTree>
    <p:extLst>
      <p:ext uri="{BB962C8B-B14F-4D97-AF65-F5344CB8AC3E}">
        <p14:creationId xmlns:p14="http://schemas.microsoft.com/office/powerpoint/2010/main" val="29600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1E4B35-07BE-43F1-9BB6-FF0A36EE63A8}" type="slidenum">
              <a:rPr lang="en-AU" smtClean="0"/>
              <a:t>3</a:t>
            </a:fld>
            <a:endParaRPr lang="en-AU"/>
          </a:p>
        </p:txBody>
      </p:sp>
    </p:spTree>
    <p:extLst>
      <p:ext uri="{BB962C8B-B14F-4D97-AF65-F5344CB8AC3E}">
        <p14:creationId xmlns:p14="http://schemas.microsoft.com/office/powerpoint/2010/main" val="401163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Master title slide background image with the corporate health website in the bottom right corner underneath the swoosh graphical device. The website address is health.wa.gov.au" title="health.wa.gov.au"/>
          <p:cNvPicPr>
            <a:picLocks noChangeAspect="1"/>
          </p:cNvPicPr>
          <p:nvPr/>
        </p:nvPicPr>
        <p:blipFill>
          <a:blip r:embed="rId2"/>
          <a:stretch>
            <a:fillRect/>
          </a:stretch>
        </p:blipFill>
        <p:spPr>
          <a:xfrm>
            <a:off x="0" y="0"/>
            <a:ext cx="9144000" cy="6858000"/>
          </a:xfrm>
          <a:prstGeom prst="rect">
            <a:avLst/>
          </a:prstGeom>
        </p:spPr>
      </p:pic>
      <p:sp>
        <p:nvSpPr>
          <p:cNvPr id="5" name="Rectangle 2"/>
          <p:cNvSpPr>
            <a:spLocks noGrp="1" noChangeArrowheads="1"/>
          </p:cNvSpPr>
          <p:nvPr>
            <p:ph type="ctrTitle"/>
          </p:nvPr>
        </p:nvSpPr>
        <p:spPr>
          <a:xfrm>
            <a:off x="1907704" y="1236663"/>
            <a:ext cx="5898034" cy="3272457"/>
          </a:xfrm>
        </p:spPr>
        <p:txBody>
          <a:bodyPr anchor="ctr"/>
          <a:lstStyle>
            <a:lvl1pPr>
              <a:defRPr sz="5400" b="0">
                <a:solidFill>
                  <a:schemeClr val="tx2"/>
                </a:solidFill>
                <a:latin typeface="+mn-lt"/>
              </a:defRPr>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91017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97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9638" y="830263"/>
            <a:ext cx="1843087" cy="528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830263"/>
            <a:ext cx="5381625" cy="528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370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7271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451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48145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1534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104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44016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27094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3971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67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00305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3639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46B46D4-3265-423D-8F36-0904A10CCF0A}" type="datetimeFigureOut">
              <a:rPr lang="en-AU">
                <a:solidFill>
                  <a:prstClr val="black">
                    <a:tint val="75000"/>
                  </a:prstClr>
                </a:solidFill>
              </a:rPr>
              <a:pPr/>
              <a:t>24/03/2015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E2CF41B-8237-47FE-A8C2-25E722257E51}"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8116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830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978025"/>
            <a:ext cx="3611562"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19575" y="1978025"/>
            <a:ext cx="3613150"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239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449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380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27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85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704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830263"/>
            <a:ext cx="7377112"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5613" y="1978025"/>
            <a:ext cx="7377112" cy="413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57477"/>
        </a:buClr>
        <a:buFont typeface="Wingdings" pitchFamily="2" charset="2"/>
        <a:buChar char="§"/>
        <a:defRPr sz="26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757477"/>
        </a:buClr>
        <a:buFont typeface="Wingdings" pitchFamily="2" charset="2"/>
        <a:buChar char="§"/>
        <a:defRPr sz="2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46B46D4-3265-423D-8F36-0904A10CCF0A}" type="datetimeFigureOut">
              <a:rPr lang="en-AU">
                <a:solidFill>
                  <a:prstClr val="black">
                    <a:tint val="75000"/>
                  </a:prstClr>
                </a:solidFill>
                <a:latin typeface="Calibri"/>
                <a:ea typeface="+mn-ea"/>
                <a:cs typeface="+mn-cs"/>
              </a:rPr>
              <a:pPr fontAlgn="auto">
                <a:spcBef>
                  <a:spcPts val="0"/>
                </a:spcBef>
                <a:spcAft>
                  <a:spcPts val="0"/>
                </a:spcAft>
              </a:pPr>
              <a:t>24/03/2015</a:t>
            </a:fld>
            <a:endParaRPr lang="en-AU">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E2CF41B-8237-47FE-A8C2-25E722257E51}" type="slidenum">
              <a:rPr lang="en-AU">
                <a:solidFill>
                  <a:prstClr val="black">
                    <a:tint val="75000"/>
                  </a:prstClr>
                </a:solidFill>
                <a:latin typeface="Calibri"/>
                <a:ea typeface="+mn-ea"/>
                <a:cs typeface="+mn-cs"/>
              </a:rPr>
              <a:pPr fontAlgn="auto">
                <a:spcBef>
                  <a:spcPts val="0"/>
                </a:spcBef>
                <a:spcAft>
                  <a:spcPts val="0"/>
                </a:spcAft>
              </a:pPr>
              <a:t>‹#›</a:t>
            </a:fld>
            <a:endParaRPr lang="en-AU">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74648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WA Health State Badge to the left of the words: &quot;Government of Western Australia, Department of Health&quot;" title="Department of Health Western Australia logo"/>
          <p:cNvPicPr>
            <a:picLocks noChangeAspect="1"/>
          </p:cNvPicPr>
          <p:nvPr/>
        </p:nvPicPr>
        <p:blipFill>
          <a:blip r:embed="rId2"/>
          <a:stretch>
            <a:fillRect/>
          </a:stretch>
        </p:blipFill>
        <p:spPr>
          <a:xfrm>
            <a:off x="468313" y="476250"/>
            <a:ext cx="3154362" cy="582613"/>
          </a:xfrm>
          <a:prstGeom prst="rect">
            <a:avLst/>
          </a:prstGeom>
        </p:spPr>
      </p:pic>
      <p:sp>
        <p:nvSpPr>
          <p:cNvPr id="2" name="Title 1"/>
          <p:cNvSpPr>
            <a:spLocks noGrp="1"/>
          </p:cNvSpPr>
          <p:nvPr>
            <p:ph type="ctrTitle"/>
          </p:nvPr>
        </p:nvSpPr>
        <p:spPr>
          <a:xfrm>
            <a:off x="468313" y="1988840"/>
            <a:ext cx="8208143" cy="3096345"/>
          </a:xfrm>
        </p:spPr>
        <p:txBody>
          <a:bodyPr/>
          <a:lstStyle/>
          <a:p>
            <a:pPr>
              <a:defRPr/>
            </a:pPr>
            <a:r>
              <a:rPr lang="en-AU" sz="4000" dirty="0" smtClean="0">
                <a:solidFill>
                  <a:schemeClr val="tx1"/>
                </a:solidFill>
              </a:rPr>
              <a:t>Falls </a:t>
            </a:r>
            <a:r>
              <a:rPr lang="en-AU" sz="4000" dirty="0">
                <a:solidFill>
                  <a:schemeClr val="tx1"/>
                </a:solidFill>
              </a:rPr>
              <a:t>Risk Assessment and Management Plan </a:t>
            </a:r>
            <a:r>
              <a:rPr lang="en-AU" sz="4000" dirty="0" smtClean="0">
                <a:solidFill>
                  <a:schemeClr val="tx1"/>
                </a:solidFill>
              </a:rPr>
              <a:t/>
            </a:r>
            <a:br>
              <a:rPr lang="en-AU" sz="4000" dirty="0" smtClean="0">
                <a:solidFill>
                  <a:schemeClr val="tx1"/>
                </a:solidFill>
              </a:rPr>
            </a:br>
            <a:r>
              <a:rPr lang="en-AU" sz="4000" dirty="0">
                <a:solidFill>
                  <a:schemeClr val="tx1"/>
                </a:solidFill>
              </a:rPr>
              <a:t/>
            </a:r>
            <a:br>
              <a:rPr lang="en-AU" sz="4000" dirty="0">
                <a:solidFill>
                  <a:schemeClr val="tx1"/>
                </a:solidFill>
              </a:rPr>
            </a:br>
            <a:r>
              <a:rPr lang="en-AU" sz="4000" dirty="0" smtClean="0">
                <a:solidFill>
                  <a:schemeClr val="tx1"/>
                </a:solidFill>
              </a:rPr>
              <a:t>(</a:t>
            </a:r>
            <a:r>
              <a:rPr lang="en-AU" sz="4000" dirty="0">
                <a:solidFill>
                  <a:schemeClr val="tx1"/>
                </a:solidFill>
              </a:rPr>
              <a:t>FRAMP)</a:t>
            </a:r>
            <a:r>
              <a:rPr lang="en-AU" dirty="0">
                <a:solidFill>
                  <a:schemeClr val="tx1"/>
                </a:solidFill>
              </a:rPr>
              <a:t/>
            </a:r>
            <a:br>
              <a:rPr lang="en-AU" dirty="0">
                <a:solidFill>
                  <a:schemeClr val="tx1"/>
                </a:solidFill>
              </a:rPr>
            </a:b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4" y="239942"/>
            <a:ext cx="8424935"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lvl="0"/>
            <a:r>
              <a:rPr kumimoji="0" lang="en-AU" sz="2800" b="1" i="0" u="none" strike="noStrike" kern="0" cap="none" spc="0" normalizeH="0" baseline="0" noProof="0" dirty="0" smtClean="0">
                <a:ln>
                  <a:noFill/>
                </a:ln>
                <a:solidFill>
                  <a:srgbClr val="17608D"/>
                </a:solidFill>
                <a:effectLst/>
                <a:uLnTx/>
                <a:uFillTx/>
                <a:latin typeface="Arial"/>
              </a:rPr>
              <a:t>Improvements</a:t>
            </a:r>
            <a:r>
              <a:rPr kumimoji="0" lang="en-AU" sz="2800" b="1" i="0" u="none" strike="noStrike" kern="0" cap="none" spc="0" normalizeH="0" noProof="0" dirty="0" smtClean="0">
                <a:ln>
                  <a:noFill/>
                </a:ln>
                <a:solidFill>
                  <a:srgbClr val="17608D"/>
                </a:solidFill>
                <a:effectLst/>
                <a:uLnTx/>
                <a:uFillTx/>
                <a:latin typeface="Arial"/>
              </a:rPr>
              <a:t> in patient / carer involvement</a:t>
            </a:r>
            <a:r>
              <a:rPr kumimoji="0" lang="en-AU" sz="2800" b="1" i="0" u="none" strike="noStrike" kern="0" cap="none" spc="0" normalizeH="0" baseline="0" noProof="0" dirty="0" smtClean="0">
                <a:ln>
                  <a:noFill/>
                </a:ln>
                <a:solidFill>
                  <a:srgbClr val="17608D"/>
                </a:solidFill>
                <a:effectLst/>
                <a:uLnTx/>
                <a:uFillTx/>
                <a:latin typeface="Arial"/>
              </a:rPr>
              <a:t>?</a:t>
            </a:r>
          </a:p>
        </p:txBody>
      </p:sp>
      <p:sp>
        <p:nvSpPr>
          <p:cNvPr id="5" name="Content Placeholder 2"/>
          <p:cNvSpPr txBox="1">
            <a:spLocks/>
          </p:cNvSpPr>
          <p:nvPr/>
        </p:nvSpPr>
        <p:spPr bwMode="auto">
          <a:xfrm>
            <a:off x="455612" y="1628800"/>
            <a:ext cx="8364859" cy="448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57477"/>
              </a:buClr>
              <a:buFont typeface="Wingdings" pitchFamily="2" charset="2"/>
              <a:buChar char="§"/>
              <a:defRPr sz="26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757477"/>
              </a:buClr>
              <a:buFont typeface="Wingdings" pitchFamily="2" charset="2"/>
              <a:buChar char="§"/>
              <a:defRPr sz="2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464E56"/>
              </a:buClr>
              <a:buSzTx/>
              <a:buFont typeface="Wingdings" pitchFamily="2" charset="2"/>
              <a:buNone/>
              <a:tabLst/>
              <a:defRPr/>
            </a:pPr>
            <a:endParaRPr kumimoji="0" lang="en-US" sz="2800" b="0" i="0" u="none" strike="noStrike" kern="0" cap="none" spc="0" normalizeH="0" baseline="0" noProof="0" dirty="0" smtClean="0">
              <a:ln>
                <a:noFill/>
              </a:ln>
              <a:solidFill>
                <a:srgbClr val="000000"/>
              </a:solidFill>
              <a:effectLst/>
              <a:uLnTx/>
              <a:uFillTx/>
              <a:latin typeface="Aria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 y="1196751"/>
            <a:ext cx="8372246"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7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0" y="283904"/>
            <a:ext cx="8856985"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lvl="0"/>
            <a:r>
              <a:rPr kumimoji="0" lang="en-AU" sz="2800" b="1" i="0" u="none" strike="noStrike" kern="0" cap="none" spc="0" normalizeH="0" baseline="0" noProof="0" dirty="0" smtClean="0">
                <a:ln>
                  <a:noFill/>
                </a:ln>
                <a:solidFill>
                  <a:srgbClr val="17608D"/>
                </a:solidFill>
                <a:effectLst/>
                <a:uLnTx/>
                <a:uFillTx/>
                <a:latin typeface="Arial"/>
              </a:rPr>
              <a:t> Direct</a:t>
            </a:r>
            <a:r>
              <a:rPr kumimoji="0" lang="en-AU" sz="2800" b="1" i="0" u="none" strike="noStrike" kern="0" cap="none" spc="0" normalizeH="0" noProof="0" dirty="0" smtClean="0">
                <a:ln>
                  <a:noFill/>
                </a:ln>
                <a:solidFill>
                  <a:srgbClr val="17608D"/>
                </a:solidFill>
                <a:effectLst/>
                <a:uLnTx/>
                <a:uFillTx/>
                <a:latin typeface="Arial"/>
              </a:rPr>
              <a:t> comparison</a:t>
            </a:r>
            <a:endParaRPr kumimoji="0" lang="en-AU" sz="2800" b="1" i="0" u="none" strike="noStrike" kern="0" cap="none" spc="0" normalizeH="0" baseline="0" noProof="0" dirty="0" smtClean="0">
              <a:ln>
                <a:noFill/>
              </a:ln>
              <a:solidFill>
                <a:srgbClr val="17608D"/>
              </a:solidFill>
              <a:effectLst/>
              <a:uLnTx/>
              <a:uFillTx/>
              <a:latin typeface="Arial"/>
            </a:endParaRPr>
          </a:p>
        </p:txBody>
      </p:sp>
      <p:sp>
        <p:nvSpPr>
          <p:cNvPr id="5" name="Content Placeholder 2"/>
          <p:cNvSpPr txBox="1">
            <a:spLocks/>
          </p:cNvSpPr>
          <p:nvPr/>
        </p:nvSpPr>
        <p:spPr bwMode="auto">
          <a:xfrm>
            <a:off x="455612" y="1628800"/>
            <a:ext cx="8364859" cy="448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57477"/>
              </a:buClr>
              <a:buFont typeface="Wingdings" pitchFamily="2" charset="2"/>
              <a:buChar char="§"/>
              <a:defRPr sz="26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757477"/>
              </a:buClr>
              <a:buFont typeface="Wingdings" pitchFamily="2" charset="2"/>
              <a:buChar char="§"/>
              <a:defRPr sz="2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464E56"/>
              </a:buClr>
              <a:buSzTx/>
              <a:buFont typeface="Wingdings" pitchFamily="2" charset="2"/>
              <a:buNone/>
              <a:tabLst/>
              <a:defRPr/>
            </a:pPr>
            <a:endParaRPr kumimoji="0" lang="en-US" sz="2800" b="0" i="0" u="none" strike="noStrike" kern="0" cap="none" spc="0" normalizeH="0" baseline="0" noProof="0" dirty="0" smtClean="0">
              <a:ln>
                <a:noFill/>
              </a:ln>
              <a:solidFill>
                <a:srgbClr val="000000"/>
              </a:solidFill>
              <a:effectLst/>
              <a:uLnTx/>
              <a:uFillTx/>
              <a:latin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183822"/>
            <a:ext cx="8566084" cy="537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731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260648"/>
            <a:ext cx="7377112" cy="648072"/>
          </a:xfrm>
        </p:spPr>
        <p:txBody>
          <a:bodyPr/>
          <a:lstStyle/>
          <a:p>
            <a:r>
              <a:rPr lang="en-AU" sz="3200" b="1" dirty="0" smtClean="0">
                <a:solidFill>
                  <a:srgbClr val="17608D"/>
                </a:solidFill>
              </a:rPr>
              <a:t>Comments/Feedback</a:t>
            </a:r>
          </a:p>
        </p:txBody>
      </p:sp>
      <p:sp>
        <p:nvSpPr>
          <p:cNvPr id="4099" name="Content Placeholder 2"/>
          <p:cNvSpPr>
            <a:spLocks noGrp="1"/>
          </p:cNvSpPr>
          <p:nvPr>
            <p:ph idx="1"/>
          </p:nvPr>
        </p:nvSpPr>
        <p:spPr>
          <a:xfrm>
            <a:off x="467544" y="1484784"/>
            <a:ext cx="8364859" cy="4484663"/>
          </a:xfrm>
        </p:spPr>
        <p:txBody>
          <a:bodyPr/>
          <a:lstStyle/>
          <a:p>
            <a:pPr lvl="0">
              <a:lnSpc>
                <a:spcPct val="90000"/>
              </a:lnSpc>
              <a:spcBef>
                <a:spcPts val="0"/>
              </a:spcBef>
              <a:spcAft>
                <a:spcPts val="1800"/>
              </a:spcAft>
              <a:buClr>
                <a:srgbClr val="17608D"/>
              </a:buClr>
            </a:pPr>
            <a:r>
              <a:rPr lang="en-AU" sz="2400" dirty="0">
                <a:solidFill>
                  <a:srgbClr val="000000"/>
                </a:solidFill>
              </a:rPr>
              <a:t>“Need More space to sign on the shift by shift check”  </a:t>
            </a:r>
          </a:p>
          <a:p>
            <a:pPr lvl="0">
              <a:lnSpc>
                <a:spcPct val="90000"/>
              </a:lnSpc>
              <a:spcBef>
                <a:spcPts val="0"/>
              </a:spcBef>
              <a:spcAft>
                <a:spcPts val="1800"/>
              </a:spcAft>
              <a:buClr>
                <a:srgbClr val="17608D"/>
              </a:buClr>
            </a:pPr>
            <a:r>
              <a:rPr lang="en-AU" sz="2400" dirty="0">
                <a:solidFill>
                  <a:srgbClr val="000000"/>
                </a:solidFill>
              </a:rPr>
              <a:t>“There is more to read and more pages to fill out, however, the information on FRAMP is more detailed and is better for the patient. Is better to use for patient care.” </a:t>
            </a:r>
          </a:p>
          <a:p>
            <a:pPr lvl="0">
              <a:lnSpc>
                <a:spcPct val="90000"/>
              </a:lnSpc>
              <a:spcBef>
                <a:spcPts val="0"/>
              </a:spcBef>
              <a:spcAft>
                <a:spcPts val="1800"/>
              </a:spcAft>
              <a:buClr>
                <a:srgbClr val="17608D"/>
              </a:buClr>
            </a:pPr>
            <a:r>
              <a:rPr lang="en-AU" sz="2400" dirty="0">
                <a:solidFill>
                  <a:srgbClr val="000000"/>
                </a:solidFill>
              </a:rPr>
              <a:t>“Both are simple. FRAMP made me engage more with falls risk management of my patient”</a:t>
            </a:r>
          </a:p>
          <a:p>
            <a:pPr>
              <a:lnSpc>
                <a:spcPct val="90000"/>
              </a:lnSpc>
              <a:spcBef>
                <a:spcPts val="0"/>
              </a:spcBef>
              <a:spcAft>
                <a:spcPts val="1800"/>
              </a:spcAft>
              <a:buClr>
                <a:srgbClr val="17608D"/>
              </a:buClr>
            </a:pPr>
            <a:r>
              <a:rPr lang="en-AU" sz="2400" dirty="0" smtClean="0">
                <a:solidFill>
                  <a:srgbClr val="000000"/>
                </a:solidFill>
              </a:rPr>
              <a:t>Overall </a:t>
            </a:r>
            <a:r>
              <a:rPr lang="en-AU" sz="2400" dirty="0">
                <a:solidFill>
                  <a:srgbClr val="000000"/>
                </a:solidFill>
              </a:rPr>
              <a:t>more positive feedback than negative!! </a:t>
            </a:r>
            <a:endParaRPr lang="en-AU" sz="2400" dirty="0" smtClean="0">
              <a:solidFill>
                <a:srgbClr val="000000"/>
              </a:solidFill>
            </a:endParaRPr>
          </a:p>
          <a:p>
            <a:pPr>
              <a:lnSpc>
                <a:spcPct val="90000"/>
              </a:lnSpc>
              <a:spcBef>
                <a:spcPts val="0"/>
              </a:spcBef>
              <a:spcAft>
                <a:spcPts val="1800"/>
              </a:spcAft>
              <a:buClr>
                <a:srgbClr val="17608D"/>
              </a:buClr>
            </a:pPr>
            <a:r>
              <a:rPr lang="en-AU" sz="2400" dirty="0" smtClean="0">
                <a:solidFill>
                  <a:srgbClr val="000000"/>
                </a:solidFill>
              </a:rPr>
              <a:t>Note: Acceptability </a:t>
            </a:r>
            <a:r>
              <a:rPr lang="en-AU" sz="2400" dirty="0">
                <a:solidFill>
                  <a:srgbClr val="000000"/>
                </a:solidFill>
              </a:rPr>
              <a:t>of the form was associated with </a:t>
            </a:r>
            <a:r>
              <a:rPr lang="en-AU" sz="2400" dirty="0" smtClean="0">
                <a:solidFill>
                  <a:srgbClr val="000000"/>
                </a:solidFill>
              </a:rPr>
              <a:t>education</a:t>
            </a:r>
            <a:endParaRPr lang="en-AU" sz="2400" dirty="0">
              <a:solidFill>
                <a:srgbClr val="000000"/>
              </a:solidFill>
            </a:endParaRPr>
          </a:p>
          <a:p>
            <a:pPr lvl="0">
              <a:lnSpc>
                <a:spcPct val="90000"/>
              </a:lnSpc>
              <a:spcBef>
                <a:spcPts val="0"/>
              </a:spcBef>
              <a:spcAft>
                <a:spcPts val="1800"/>
              </a:spcAft>
              <a:buClr>
                <a:srgbClr val="17608D"/>
              </a:buClr>
            </a:pPr>
            <a:endParaRPr lang="en-AU" sz="2400" dirty="0">
              <a:solidFill>
                <a:srgbClr val="000000"/>
              </a:solidFill>
            </a:endParaRPr>
          </a:p>
        </p:txBody>
      </p:sp>
    </p:spTree>
    <p:extLst>
      <p:ext uri="{BB962C8B-B14F-4D97-AF65-F5344CB8AC3E}">
        <p14:creationId xmlns:p14="http://schemas.microsoft.com/office/powerpoint/2010/main" val="1114334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09" y="188640"/>
            <a:ext cx="8856985" cy="55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algn="ctr"/>
            <a:r>
              <a:rPr lang="en-AU" sz="2200" b="1" kern="0" dirty="0" smtClean="0">
                <a:solidFill>
                  <a:schemeClr val="accent5">
                    <a:lumMod val="50000"/>
                  </a:schemeClr>
                </a:solidFill>
                <a:latin typeface="Arial"/>
              </a:rPr>
              <a:t>Screening Process (Page 1)</a:t>
            </a: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l="11642" t="229" r="50800" b="826"/>
          <a:stretch>
            <a:fillRect/>
          </a:stretch>
        </p:blipFill>
        <p:spPr bwMode="auto">
          <a:xfrm>
            <a:off x="2473325" y="980281"/>
            <a:ext cx="429895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41300" y="1267618"/>
            <a:ext cx="1655762" cy="1500188"/>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1</a:t>
            </a:r>
            <a:endParaRPr kumimoji="0" lang="en-AU" sz="2000" b="0" i="0" u="none" strike="noStrike" kern="0" cap="none" spc="0" normalizeH="0" baseline="0" noProof="0" dirty="0" smtClean="0">
              <a:ln>
                <a:noFill/>
              </a:ln>
              <a:solidFill>
                <a:schemeClr val="accent5">
                  <a:lumMod val="50000"/>
                </a:schemeClr>
              </a:solidFill>
              <a:effectLst/>
              <a:uLnTx/>
              <a:uFillTx/>
              <a:latin typeface="Arial" pitchFamily="34" charset="0"/>
            </a:endParaRP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Check for any change each and every shift</a:t>
            </a:r>
          </a:p>
        </p:txBody>
      </p:sp>
      <p:sp>
        <p:nvSpPr>
          <p:cNvPr id="7" name="Text Box 6"/>
          <p:cNvSpPr txBox="1">
            <a:spLocks noChangeArrowheads="1"/>
          </p:cNvSpPr>
          <p:nvPr/>
        </p:nvSpPr>
        <p:spPr bwMode="auto">
          <a:xfrm>
            <a:off x="6961187" y="3055143"/>
            <a:ext cx="2016125" cy="1757404"/>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2</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If NO to all questions then turn to Page 3 where shift by shift sign is located</a:t>
            </a:r>
          </a:p>
        </p:txBody>
      </p:sp>
      <p:sp>
        <p:nvSpPr>
          <p:cNvPr id="8" name="Text Box 7"/>
          <p:cNvSpPr txBox="1">
            <a:spLocks noChangeArrowheads="1"/>
          </p:cNvSpPr>
          <p:nvPr/>
        </p:nvSpPr>
        <p:spPr bwMode="auto">
          <a:xfrm>
            <a:off x="241300" y="4220368"/>
            <a:ext cx="1655762" cy="2016125"/>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3 </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If YES to any questions then proceed below to screen the patient</a:t>
            </a:r>
          </a:p>
        </p:txBody>
      </p:sp>
      <p:sp>
        <p:nvSpPr>
          <p:cNvPr id="9" name="Rectangle 9"/>
          <p:cNvSpPr>
            <a:spLocks noChangeArrowheads="1"/>
          </p:cNvSpPr>
          <p:nvPr/>
        </p:nvSpPr>
        <p:spPr bwMode="auto">
          <a:xfrm>
            <a:off x="2535237" y="1735931"/>
            <a:ext cx="2314575" cy="5397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0" name="Line 10"/>
          <p:cNvSpPr>
            <a:spLocks noChangeShapeType="1"/>
          </p:cNvSpPr>
          <p:nvPr/>
        </p:nvSpPr>
        <p:spPr bwMode="auto">
          <a:xfrm flipV="1">
            <a:off x="1897062" y="2132806"/>
            <a:ext cx="649288" cy="142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1" name="Rectangle 11"/>
          <p:cNvSpPr>
            <a:spLocks noChangeArrowheads="1"/>
          </p:cNvSpPr>
          <p:nvPr/>
        </p:nvSpPr>
        <p:spPr bwMode="auto">
          <a:xfrm>
            <a:off x="5715000" y="1735931"/>
            <a:ext cx="719137" cy="9366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2" name="Line 12"/>
          <p:cNvSpPr>
            <a:spLocks noChangeShapeType="1"/>
          </p:cNvSpPr>
          <p:nvPr/>
        </p:nvSpPr>
        <p:spPr bwMode="auto">
          <a:xfrm flipH="1" flipV="1">
            <a:off x="6146800" y="2709068"/>
            <a:ext cx="814387" cy="7191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3" name="Rectangle 14"/>
          <p:cNvSpPr>
            <a:spLocks noChangeArrowheads="1"/>
          </p:cNvSpPr>
          <p:nvPr/>
        </p:nvSpPr>
        <p:spPr bwMode="auto">
          <a:xfrm>
            <a:off x="2511425" y="2637631"/>
            <a:ext cx="3068687" cy="1295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4" name="Line 15"/>
          <p:cNvSpPr>
            <a:spLocks noChangeShapeType="1"/>
          </p:cNvSpPr>
          <p:nvPr/>
        </p:nvSpPr>
        <p:spPr bwMode="auto">
          <a:xfrm flipV="1">
            <a:off x="1897062" y="3933031"/>
            <a:ext cx="576263"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0392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0" y="283904"/>
            <a:ext cx="8856985"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algn="ctr"/>
            <a:r>
              <a:rPr lang="en-AU" sz="2200" b="1" kern="0" dirty="0" smtClean="0">
                <a:solidFill>
                  <a:schemeClr val="accent5">
                    <a:lumMod val="50000"/>
                  </a:schemeClr>
                </a:solidFill>
                <a:latin typeface="Arial"/>
              </a:rPr>
              <a:t>Screening Process (Page 1 cont.)</a:t>
            </a:r>
          </a:p>
        </p:txBody>
      </p:sp>
      <p:pic>
        <p:nvPicPr>
          <p:cNvPr id="3" name="Picture 17"/>
          <p:cNvPicPr>
            <a:picLocks noChangeAspect="1" noChangeArrowheads="1"/>
          </p:cNvPicPr>
          <p:nvPr/>
        </p:nvPicPr>
        <p:blipFill>
          <a:blip r:embed="rId2">
            <a:extLst>
              <a:ext uri="{28A0092B-C50C-407E-A947-70E740481C1C}">
                <a14:useLocalDpi xmlns:a14="http://schemas.microsoft.com/office/drawing/2010/main" val="0"/>
              </a:ext>
            </a:extLst>
          </a:blip>
          <a:srcRect l="12173" t="28448" r="53694" b="4688"/>
          <a:stretch>
            <a:fillRect/>
          </a:stretch>
        </p:blipFill>
        <p:spPr bwMode="auto">
          <a:xfrm>
            <a:off x="1981446" y="1282700"/>
            <a:ext cx="4679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252659" y="1036637"/>
            <a:ext cx="1368425" cy="1757363"/>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1 </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Tick the box to indicate the reason for the screen</a:t>
            </a:r>
          </a:p>
        </p:txBody>
      </p:sp>
      <p:sp>
        <p:nvSpPr>
          <p:cNvPr id="6" name="Text Box 14"/>
          <p:cNvSpPr txBox="1">
            <a:spLocks noChangeArrowheads="1"/>
          </p:cNvSpPr>
          <p:nvPr/>
        </p:nvSpPr>
        <p:spPr bwMode="auto">
          <a:xfrm>
            <a:off x="6516934" y="1077912"/>
            <a:ext cx="2016125" cy="1500188"/>
          </a:xfrm>
          <a:prstGeom prst="rect">
            <a:avLst/>
          </a:prstGeom>
          <a:solidFill>
            <a:srgbClr val="FFFFFF"/>
          </a:solidFill>
          <a:ln w="9525">
            <a:solidFill>
              <a:schemeClr val="accent5">
                <a:lumMod val="50000"/>
              </a:schemeClr>
            </a:solidFill>
            <a:miter lim="800000"/>
            <a:headEnd/>
            <a:tailEnd/>
          </a:ln>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2 </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Circle YES or NO for each of the four screening questions</a:t>
            </a:r>
          </a:p>
        </p:txBody>
      </p:sp>
      <p:sp>
        <p:nvSpPr>
          <p:cNvPr id="7" name="Text Box 15"/>
          <p:cNvSpPr txBox="1">
            <a:spLocks noChangeArrowheads="1"/>
          </p:cNvSpPr>
          <p:nvPr/>
        </p:nvSpPr>
        <p:spPr bwMode="auto">
          <a:xfrm>
            <a:off x="181221" y="3513137"/>
            <a:ext cx="1512888" cy="1425575"/>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3</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Fill out your details</a:t>
            </a:r>
            <a:r>
              <a:rPr kumimoji="0" lang="en-AU" sz="2400" b="1" i="0" u="none" strike="noStrike" kern="0" cap="none" spc="0" normalizeH="0" baseline="0" noProof="0" dirty="0" smtClean="0">
                <a:ln>
                  <a:noFill/>
                </a:ln>
                <a:solidFill>
                  <a:schemeClr val="accent5">
                    <a:lumMod val="50000"/>
                  </a:schemeClr>
                </a:solidFill>
                <a:effectLst/>
                <a:uLnTx/>
                <a:uFillTx/>
                <a:latin typeface="Arial" pitchFamily="34" charset="0"/>
              </a:rPr>
              <a:t> </a:t>
            </a:r>
          </a:p>
        </p:txBody>
      </p:sp>
      <p:sp>
        <p:nvSpPr>
          <p:cNvPr id="8" name="Text Box 16"/>
          <p:cNvSpPr txBox="1">
            <a:spLocks noChangeArrowheads="1"/>
          </p:cNvSpPr>
          <p:nvPr/>
        </p:nvSpPr>
        <p:spPr bwMode="auto">
          <a:xfrm>
            <a:off x="7615484" y="3081337"/>
            <a:ext cx="1368425" cy="3006977"/>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4</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If the patient is a YES to ANY, complete pages 2,3 &amp;4</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NO to ALL, turn to page 3.</a:t>
            </a:r>
          </a:p>
        </p:txBody>
      </p:sp>
      <p:sp>
        <p:nvSpPr>
          <p:cNvPr id="9" name="Rectangle 17"/>
          <p:cNvSpPr>
            <a:spLocks noChangeArrowheads="1"/>
          </p:cNvSpPr>
          <p:nvPr/>
        </p:nvSpPr>
        <p:spPr bwMode="auto">
          <a:xfrm>
            <a:off x="1981446" y="1281112"/>
            <a:ext cx="3671888" cy="3603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0" name="Rectangle 18"/>
          <p:cNvSpPr>
            <a:spLocks noChangeArrowheads="1"/>
          </p:cNvSpPr>
          <p:nvPr/>
        </p:nvSpPr>
        <p:spPr bwMode="auto">
          <a:xfrm>
            <a:off x="1981446" y="1641475"/>
            <a:ext cx="3671888" cy="9366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1" name="Rectangle 19"/>
          <p:cNvSpPr>
            <a:spLocks noChangeArrowheads="1"/>
          </p:cNvSpPr>
          <p:nvPr/>
        </p:nvSpPr>
        <p:spPr bwMode="auto">
          <a:xfrm>
            <a:off x="1981446" y="2578100"/>
            <a:ext cx="3671888" cy="431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2" name="Rectangle 20"/>
          <p:cNvSpPr>
            <a:spLocks noChangeArrowheads="1"/>
          </p:cNvSpPr>
          <p:nvPr/>
        </p:nvSpPr>
        <p:spPr bwMode="auto">
          <a:xfrm>
            <a:off x="5770809" y="2773362"/>
            <a:ext cx="890587" cy="20367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3" name="Line 21"/>
          <p:cNvSpPr>
            <a:spLocks noChangeShapeType="1"/>
          </p:cNvSpPr>
          <p:nvPr/>
        </p:nvSpPr>
        <p:spPr bwMode="auto">
          <a:xfrm flipV="1">
            <a:off x="1621084" y="1281112"/>
            <a:ext cx="360362" cy="3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4" name="Line 22"/>
          <p:cNvSpPr>
            <a:spLocks noChangeShapeType="1"/>
          </p:cNvSpPr>
          <p:nvPr/>
        </p:nvSpPr>
        <p:spPr bwMode="auto">
          <a:xfrm flipH="1">
            <a:off x="5653334" y="1573212"/>
            <a:ext cx="863600" cy="2841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5" name="Line 23"/>
          <p:cNvSpPr>
            <a:spLocks noChangeShapeType="1"/>
          </p:cNvSpPr>
          <p:nvPr/>
        </p:nvSpPr>
        <p:spPr bwMode="auto">
          <a:xfrm flipV="1">
            <a:off x="976559" y="2773362"/>
            <a:ext cx="1004887" cy="739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6" name="Line 24"/>
          <p:cNvSpPr>
            <a:spLocks noChangeShapeType="1"/>
          </p:cNvSpPr>
          <p:nvPr/>
        </p:nvSpPr>
        <p:spPr bwMode="auto">
          <a:xfrm flipH="1" flipV="1">
            <a:off x="6685209" y="3441700"/>
            <a:ext cx="863600" cy="290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8" name="TextBox 2"/>
          <p:cNvSpPr txBox="1">
            <a:spLocks noChangeArrowheads="1"/>
          </p:cNvSpPr>
          <p:nvPr/>
        </p:nvSpPr>
        <p:spPr bwMode="auto">
          <a:xfrm>
            <a:off x="5770809" y="1273175"/>
            <a:ext cx="746125"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800" b="1" i="0" u="none" strike="noStrike" kern="0" cap="none" spc="0" normalizeH="0" baseline="0" noProof="0" smtClean="0">
              <a:ln>
                <a:noFill/>
              </a:ln>
              <a:solidFill>
                <a:srgbClr val="333333"/>
              </a:solidFill>
              <a:effectLst/>
              <a:uLnTx/>
              <a:uFillTx/>
              <a:latin typeface="Arial" pitchFamily="34" charset="0"/>
            </a:endParaRPr>
          </a:p>
        </p:txBody>
      </p:sp>
    </p:spTree>
    <p:extLst>
      <p:ext uri="{BB962C8B-B14F-4D97-AF65-F5344CB8AC3E}">
        <p14:creationId xmlns:p14="http://schemas.microsoft.com/office/powerpoint/2010/main" val="407554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0" y="283904"/>
            <a:ext cx="8856985"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algn="ctr"/>
            <a:r>
              <a:rPr lang="en-AU" sz="2200" b="1" kern="0" dirty="0" smtClean="0">
                <a:solidFill>
                  <a:schemeClr val="accent5">
                    <a:lumMod val="50000"/>
                  </a:schemeClr>
                </a:solidFill>
                <a:latin typeface="Arial"/>
              </a:rPr>
              <a:t>Risk Assessment and Individualised Interventions (Page 2)</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914554"/>
            <a:ext cx="4319587"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38111" y="2124229"/>
            <a:ext cx="1692275" cy="2532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smtClean="0">
                <a:ln>
                  <a:noFill/>
                </a:ln>
                <a:solidFill>
                  <a:srgbClr val="333333"/>
                </a:solidFill>
                <a:effectLst/>
                <a:uLnTx/>
                <a:uFillTx/>
                <a:latin typeface="Arial" pitchFamily="34" charset="0"/>
              </a:rPr>
              <a:t>Step 1</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smtClean="0">
                <a:ln>
                  <a:noFill/>
                </a:ln>
                <a:solidFill>
                  <a:srgbClr val="333333"/>
                </a:solidFill>
                <a:effectLst/>
                <a:uLnTx/>
                <a:uFillTx/>
                <a:latin typeface="Arial" pitchFamily="34" charset="0"/>
              </a:rPr>
              <a:t>Assess the patients risk against the questions in the shaded area and initial all that apply</a:t>
            </a:r>
          </a:p>
        </p:txBody>
      </p:sp>
      <p:sp>
        <p:nvSpPr>
          <p:cNvPr id="6" name="Text Box 6"/>
          <p:cNvSpPr txBox="1">
            <a:spLocks noChangeArrowheads="1"/>
          </p:cNvSpPr>
          <p:nvPr/>
        </p:nvSpPr>
        <p:spPr bwMode="auto">
          <a:xfrm>
            <a:off x="7512049" y="2268691"/>
            <a:ext cx="1441450" cy="225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rgbClr val="333333"/>
                </a:solidFill>
                <a:effectLst/>
                <a:uLnTx/>
                <a:uFillTx/>
                <a:latin typeface="Arial" pitchFamily="34" charset="0"/>
              </a:rPr>
              <a:t>Step 2</a:t>
            </a:r>
          </a:p>
          <a:p>
            <a:pPr marL="0" marR="0" lvl="0" indent="0" algn="ctr" defTabSz="914400" eaLnBrk="1" fontAlgn="auto" latinLnBrk="0" hangingPunct="1">
              <a:lnSpc>
                <a:spcPct val="120000"/>
              </a:lnSpc>
              <a:spcBef>
                <a:spcPts val="838"/>
              </a:spcBef>
              <a:spcAft>
                <a:spcPts val="838"/>
              </a:spcAft>
              <a:buClr>
                <a:srgbClr val="5F5F5F"/>
              </a:buClr>
              <a:buSzTx/>
              <a:buFontTx/>
              <a:buNone/>
              <a:tabLst/>
              <a:defRPr/>
            </a:pPr>
            <a:r>
              <a:rPr kumimoji="0" lang="en-AU" sz="1400" b="1" i="0" u="none" strike="noStrike" kern="0" cap="none" spc="0" normalizeH="0" baseline="0" noProof="0" dirty="0" smtClean="0">
                <a:ln>
                  <a:noFill/>
                </a:ln>
                <a:solidFill>
                  <a:srgbClr val="333333"/>
                </a:solidFill>
                <a:effectLst/>
                <a:uLnTx/>
                <a:uFillTx/>
                <a:latin typeface="Arial" pitchFamily="34" charset="0"/>
              </a:rPr>
              <a:t>Select Interventions to help manage the risks identified</a:t>
            </a:r>
            <a:endParaRPr kumimoji="0" lang="en-AU" sz="2400" b="1" i="0" u="none" strike="noStrike" kern="0" cap="none" spc="0" normalizeH="0" baseline="0" noProof="0" dirty="0" smtClean="0">
              <a:ln>
                <a:noFill/>
              </a:ln>
              <a:solidFill>
                <a:srgbClr val="333333"/>
              </a:solidFill>
              <a:effectLst/>
              <a:uLnTx/>
              <a:uFillTx/>
              <a:latin typeface="Arial" pitchFamily="34" charset="0"/>
            </a:endParaRPr>
          </a:p>
        </p:txBody>
      </p:sp>
      <p:sp>
        <p:nvSpPr>
          <p:cNvPr id="7" name="Rectangle 7"/>
          <p:cNvSpPr>
            <a:spLocks noChangeArrowheads="1"/>
          </p:cNvSpPr>
          <p:nvPr/>
        </p:nvSpPr>
        <p:spPr bwMode="auto">
          <a:xfrm>
            <a:off x="2652711" y="1332066"/>
            <a:ext cx="4103688" cy="5762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8" name="Rectangle 8"/>
          <p:cNvSpPr>
            <a:spLocks noChangeArrowheads="1"/>
          </p:cNvSpPr>
          <p:nvPr/>
        </p:nvSpPr>
        <p:spPr bwMode="auto">
          <a:xfrm>
            <a:off x="2652711" y="2575079"/>
            <a:ext cx="4103688" cy="701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9" name="Rectangle 9"/>
          <p:cNvSpPr>
            <a:spLocks noChangeArrowheads="1"/>
          </p:cNvSpPr>
          <p:nvPr/>
        </p:nvSpPr>
        <p:spPr bwMode="auto">
          <a:xfrm>
            <a:off x="2652711" y="3860954"/>
            <a:ext cx="4103688" cy="4953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0" name="Rectangle 10"/>
          <p:cNvSpPr>
            <a:spLocks noChangeArrowheads="1"/>
          </p:cNvSpPr>
          <p:nvPr/>
        </p:nvSpPr>
        <p:spPr bwMode="auto">
          <a:xfrm>
            <a:off x="2652711" y="5867554"/>
            <a:ext cx="4103688" cy="6492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1" name="Line 11"/>
          <p:cNvSpPr>
            <a:spLocks noChangeShapeType="1"/>
          </p:cNvSpPr>
          <p:nvPr/>
        </p:nvSpPr>
        <p:spPr bwMode="auto">
          <a:xfrm flipV="1">
            <a:off x="1830386" y="1619404"/>
            <a:ext cx="822325" cy="1778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2" name="Line 12"/>
          <p:cNvSpPr>
            <a:spLocks noChangeShapeType="1"/>
          </p:cNvSpPr>
          <p:nvPr/>
        </p:nvSpPr>
        <p:spPr bwMode="auto">
          <a:xfrm flipV="1">
            <a:off x="1830386" y="2700491"/>
            <a:ext cx="822325" cy="7397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3" name="Line 13"/>
          <p:cNvSpPr>
            <a:spLocks noChangeShapeType="1"/>
          </p:cNvSpPr>
          <p:nvPr/>
        </p:nvSpPr>
        <p:spPr bwMode="auto">
          <a:xfrm>
            <a:off x="1830386" y="3440266"/>
            <a:ext cx="822325" cy="5032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4" name="Line 14"/>
          <p:cNvSpPr>
            <a:spLocks noChangeShapeType="1"/>
          </p:cNvSpPr>
          <p:nvPr/>
        </p:nvSpPr>
        <p:spPr bwMode="auto">
          <a:xfrm>
            <a:off x="1830386" y="3440266"/>
            <a:ext cx="822325" cy="31702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5" name="Rectangle 15"/>
          <p:cNvSpPr>
            <a:spLocks noChangeArrowheads="1"/>
          </p:cNvSpPr>
          <p:nvPr/>
        </p:nvSpPr>
        <p:spPr bwMode="auto">
          <a:xfrm>
            <a:off x="2652711" y="1908329"/>
            <a:ext cx="4103688" cy="6667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6" name="Rectangle 16"/>
          <p:cNvSpPr>
            <a:spLocks noChangeArrowheads="1"/>
          </p:cNvSpPr>
          <p:nvPr/>
        </p:nvSpPr>
        <p:spPr bwMode="auto">
          <a:xfrm>
            <a:off x="2652711" y="3276754"/>
            <a:ext cx="4103688" cy="584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7" name="Rectangle 17"/>
          <p:cNvSpPr>
            <a:spLocks noChangeArrowheads="1"/>
          </p:cNvSpPr>
          <p:nvPr/>
        </p:nvSpPr>
        <p:spPr bwMode="auto">
          <a:xfrm>
            <a:off x="2652711" y="4356254"/>
            <a:ext cx="4103688"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8" name="Rectangle 18"/>
          <p:cNvSpPr>
            <a:spLocks noChangeArrowheads="1"/>
          </p:cNvSpPr>
          <p:nvPr/>
        </p:nvSpPr>
        <p:spPr bwMode="auto">
          <a:xfrm>
            <a:off x="2652711" y="5508779"/>
            <a:ext cx="4103688" cy="3587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9" name="Line 19"/>
          <p:cNvSpPr>
            <a:spLocks noChangeShapeType="1"/>
          </p:cNvSpPr>
          <p:nvPr/>
        </p:nvSpPr>
        <p:spPr bwMode="auto">
          <a:xfrm flipH="1" flipV="1">
            <a:off x="6756399" y="2241704"/>
            <a:ext cx="755650" cy="10350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0" name="Line 20"/>
          <p:cNvSpPr>
            <a:spLocks noChangeShapeType="1"/>
          </p:cNvSpPr>
          <p:nvPr/>
        </p:nvSpPr>
        <p:spPr bwMode="auto">
          <a:xfrm flipH="1">
            <a:off x="6756399" y="3276754"/>
            <a:ext cx="755650" cy="2873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1" name="Line 21"/>
          <p:cNvSpPr>
            <a:spLocks noChangeShapeType="1"/>
          </p:cNvSpPr>
          <p:nvPr/>
        </p:nvSpPr>
        <p:spPr bwMode="auto">
          <a:xfrm flipH="1">
            <a:off x="6756399" y="3276754"/>
            <a:ext cx="75565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2" name="Line 22"/>
          <p:cNvSpPr>
            <a:spLocks noChangeShapeType="1"/>
          </p:cNvSpPr>
          <p:nvPr/>
        </p:nvSpPr>
        <p:spPr bwMode="auto">
          <a:xfrm flipH="1">
            <a:off x="6756399" y="3276754"/>
            <a:ext cx="755650" cy="28257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cxnSp>
        <p:nvCxnSpPr>
          <p:cNvPr id="23" name="Straight Arrow Connector 2"/>
          <p:cNvCxnSpPr>
            <a:cxnSpLocks noChangeShapeType="1"/>
            <a:stCxn id="14" idx="0"/>
          </p:cNvCxnSpPr>
          <p:nvPr/>
        </p:nvCxnSpPr>
        <p:spPr bwMode="auto">
          <a:xfrm>
            <a:off x="1830386" y="3440266"/>
            <a:ext cx="822325" cy="2247900"/>
          </a:xfrm>
          <a:prstGeom prst="straightConnector1">
            <a:avLst/>
          </a:prstGeom>
          <a:noFill/>
          <a:ln w="28575" algn="ctr">
            <a:solidFill>
              <a:srgbClr val="FF0000"/>
            </a:solidFill>
            <a:round/>
            <a:headEnd/>
            <a:tailEnd type="arrow" w="med" len="med"/>
          </a:ln>
        </p:spPr>
      </p:cxnSp>
      <p:sp>
        <p:nvSpPr>
          <p:cNvPr id="24" name="Rectangle 18"/>
          <p:cNvSpPr>
            <a:spLocks noChangeArrowheads="1"/>
          </p:cNvSpPr>
          <p:nvPr/>
        </p:nvSpPr>
        <p:spPr bwMode="auto">
          <a:xfrm>
            <a:off x="2652711" y="6528107"/>
            <a:ext cx="4103688" cy="8239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8455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0" y="283904"/>
            <a:ext cx="8856985"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algn="ctr"/>
            <a:r>
              <a:rPr lang="en-AU" sz="2200" b="1" kern="0" dirty="0" smtClean="0">
                <a:solidFill>
                  <a:schemeClr val="accent5">
                    <a:lumMod val="50000"/>
                  </a:schemeClr>
                </a:solidFill>
                <a:latin typeface="Arial"/>
              </a:rPr>
              <a:t>Minimum Interventions &amp; Shift By Shift Check (</a:t>
            </a:r>
            <a:r>
              <a:rPr lang="en-AU" sz="2200" b="1" kern="0" dirty="0" err="1" smtClean="0">
                <a:solidFill>
                  <a:schemeClr val="accent5">
                    <a:lumMod val="50000"/>
                  </a:schemeClr>
                </a:solidFill>
                <a:latin typeface="Arial"/>
              </a:rPr>
              <a:t>Pg</a:t>
            </a:r>
            <a:r>
              <a:rPr lang="en-AU" sz="2200" b="1" kern="0" dirty="0" smtClean="0">
                <a:solidFill>
                  <a:schemeClr val="accent5">
                    <a:lumMod val="50000"/>
                  </a:schemeClr>
                </a:solidFill>
                <a:latin typeface="Arial"/>
              </a:rPr>
              <a:t> 3)</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15855" b="3194"/>
          <a:stretch>
            <a:fillRect/>
          </a:stretch>
        </p:blipFill>
        <p:spPr bwMode="auto">
          <a:xfrm>
            <a:off x="2371651" y="1089479"/>
            <a:ext cx="4186238"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39651" y="1384754"/>
            <a:ext cx="1512888" cy="22733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1</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Check all appropriate minimum interventions are in place for all patients</a:t>
            </a:r>
          </a:p>
        </p:txBody>
      </p:sp>
      <p:sp>
        <p:nvSpPr>
          <p:cNvPr id="7" name="Rectangle 8"/>
          <p:cNvSpPr>
            <a:spLocks noChangeArrowheads="1"/>
          </p:cNvSpPr>
          <p:nvPr/>
        </p:nvSpPr>
        <p:spPr bwMode="auto">
          <a:xfrm>
            <a:off x="2452614" y="1089479"/>
            <a:ext cx="3991594" cy="17192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8" name="Rectangle 9"/>
          <p:cNvSpPr>
            <a:spLocks noChangeArrowheads="1"/>
          </p:cNvSpPr>
          <p:nvPr/>
        </p:nvSpPr>
        <p:spPr bwMode="auto">
          <a:xfrm>
            <a:off x="2452614" y="2808741"/>
            <a:ext cx="3991594" cy="12969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9" name="Line 11"/>
          <p:cNvSpPr>
            <a:spLocks noChangeShapeType="1"/>
          </p:cNvSpPr>
          <p:nvPr/>
        </p:nvSpPr>
        <p:spPr bwMode="auto">
          <a:xfrm flipV="1">
            <a:off x="1852539" y="2016579"/>
            <a:ext cx="600075" cy="5048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0" name="Line 13"/>
          <p:cNvSpPr>
            <a:spLocks noChangeShapeType="1"/>
          </p:cNvSpPr>
          <p:nvPr/>
        </p:nvSpPr>
        <p:spPr bwMode="auto">
          <a:xfrm flipH="1">
            <a:off x="6413426" y="3596141"/>
            <a:ext cx="747713"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1" name="Text Box 5"/>
          <p:cNvSpPr txBox="1">
            <a:spLocks noChangeArrowheads="1"/>
          </p:cNvSpPr>
          <p:nvPr/>
        </p:nvSpPr>
        <p:spPr bwMode="auto">
          <a:xfrm>
            <a:off x="7161139" y="1941966"/>
            <a:ext cx="1439862" cy="3050066"/>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2</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Date and Initial for Minimum Interventions Only or for Minimum AND Individualised Interventions each shift</a:t>
            </a:r>
          </a:p>
        </p:txBody>
      </p:sp>
    </p:spTree>
    <p:extLst>
      <p:ext uri="{BB962C8B-B14F-4D97-AF65-F5344CB8AC3E}">
        <p14:creationId xmlns:p14="http://schemas.microsoft.com/office/powerpoint/2010/main" val="22395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0" y="283904"/>
            <a:ext cx="8856985"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algn="ctr"/>
            <a:r>
              <a:rPr lang="en-AU" sz="2200" b="1" kern="0" dirty="0" smtClean="0">
                <a:solidFill>
                  <a:schemeClr val="accent5">
                    <a:lumMod val="50000"/>
                  </a:schemeClr>
                </a:solidFill>
                <a:latin typeface="Arial"/>
              </a:rPr>
              <a:t>Other Individualised Interventions and Patient Engagement (Pg4)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532" y="953407"/>
            <a:ext cx="4387850"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7165207" y="3044145"/>
            <a:ext cx="1511300" cy="2767012"/>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2 </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For patients identified at risk discuss their risks and plan care together. Sign off when this is done.</a:t>
            </a:r>
            <a:endParaRPr kumimoji="0" lang="en-AU" sz="2400" b="1" i="0" u="none" strike="noStrike" kern="0" cap="none" spc="0" normalizeH="0" baseline="0" noProof="0" dirty="0" smtClean="0">
              <a:ln>
                <a:noFill/>
              </a:ln>
              <a:solidFill>
                <a:schemeClr val="accent5">
                  <a:lumMod val="50000"/>
                </a:schemeClr>
              </a:solidFill>
              <a:effectLst/>
              <a:uLnTx/>
              <a:uFillTx/>
              <a:latin typeface="Arial" pitchFamily="34" charset="0"/>
            </a:endParaRPr>
          </a:p>
        </p:txBody>
      </p:sp>
      <p:sp>
        <p:nvSpPr>
          <p:cNvPr id="6" name="Rectangle 10"/>
          <p:cNvSpPr>
            <a:spLocks noChangeArrowheads="1"/>
          </p:cNvSpPr>
          <p:nvPr/>
        </p:nvSpPr>
        <p:spPr bwMode="auto">
          <a:xfrm>
            <a:off x="2272531" y="3404507"/>
            <a:ext cx="4352131" cy="15843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 name="Line 11"/>
          <p:cNvSpPr>
            <a:spLocks noChangeShapeType="1"/>
          </p:cNvSpPr>
          <p:nvPr/>
        </p:nvSpPr>
        <p:spPr bwMode="auto">
          <a:xfrm>
            <a:off x="1810569" y="2325007"/>
            <a:ext cx="461963"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8" name="Line 12"/>
          <p:cNvSpPr>
            <a:spLocks noChangeShapeType="1"/>
          </p:cNvSpPr>
          <p:nvPr/>
        </p:nvSpPr>
        <p:spPr bwMode="auto">
          <a:xfrm flipH="1">
            <a:off x="6624663" y="4196669"/>
            <a:ext cx="540544"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9" name="Text Box 6"/>
          <p:cNvSpPr txBox="1">
            <a:spLocks noChangeArrowheads="1"/>
          </p:cNvSpPr>
          <p:nvPr/>
        </p:nvSpPr>
        <p:spPr bwMode="auto">
          <a:xfrm>
            <a:off x="299269" y="1166132"/>
            <a:ext cx="1511300" cy="2532063"/>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rPr>
              <a:t>Step 1</a:t>
            </a:r>
          </a:p>
          <a:p>
            <a:pPr marL="0" marR="0" lvl="0" indent="0" algn="ctr" defTabSz="914400" eaLnBrk="1" fontAlgn="auto" latinLnBrk="0" hangingPunct="1">
              <a:lnSpc>
                <a:spcPct val="120000"/>
              </a:lnSpc>
              <a:spcBef>
                <a:spcPct val="50000"/>
              </a:spcBef>
              <a:spcAft>
                <a:spcPct val="50000"/>
              </a:spcAft>
              <a:buClr>
                <a:srgbClr val="5F5F5F"/>
              </a:buClr>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Any additional interventions from the team can be written here once discussed with the nurse</a:t>
            </a:r>
          </a:p>
        </p:txBody>
      </p:sp>
      <p:sp>
        <p:nvSpPr>
          <p:cNvPr id="10" name="TextBox 3"/>
          <p:cNvSpPr txBox="1">
            <a:spLocks noChangeArrowheads="1"/>
          </p:cNvSpPr>
          <p:nvPr/>
        </p:nvSpPr>
        <p:spPr bwMode="auto">
          <a:xfrm>
            <a:off x="310382" y="5061857"/>
            <a:ext cx="1511300" cy="11684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rgbClr val="333333"/>
                </a:solidFill>
                <a:latin typeface="Arial" pitchFamily="34" charset="0"/>
                <a:ea typeface="ヒラギノ角ゴ Pro W3"/>
                <a:cs typeface="ヒラギノ角ゴ Pro W3"/>
              </a:defRPr>
            </a:lvl1pPr>
            <a:lvl2pPr marL="742950" indent="-285750">
              <a:defRPr sz="2000" b="1">
                <a:solidFill>
                  <a:srgbClr val="333333"/>
                </a:solidFill>
                <a:latin typeface="Arial" pitchFamily="34" charset="0"/>
                <a:ea typeface="ヒラギノ角ゴ Pro W3"/>
                <a:cs typeface="ヒラギノ角ゴ Pro W3"/>
              </a:defRPr>
            </a:lvl2pPr>
            <a:lvl3pPr marL="1143000" indent="-228600">
              <a:defRPr sz="2000" b="1">
                <a:solidFill>
                  <a:srgbClr val="333333"/>
                </a:solidFill>
                <a:latin typeface="Arial" pitchFamily="34" charset="0"/>
                <a:ea typeface="ヒラギノ角ゴ Pro W3"/>
                <a:cs typeface="ヒラギノ角ゴ Pro W3"/>
              </a:defRPr>
            </a:lvl3pPr>
            <a:lvl4pPr marL="1600200" indent="-228600">
              <a:defRPr sz="2000" b="1">
                <a:solidFill>
                  <a:srgbClr val="333333"/>
                </a:solidFill>
                <a:latin typeface="Arial" pitchFamily="34" charset="0"/>
                <a:ea typeface="ヒラギノ角ゴ Pro W3"/>
                <a:cs typeface="ヒラギノ角ゴ Pro W3"/>
              </a:defRPr>
            </a:lvl4pPr>
            <a:lvl5pPr marL="2057400" indent="-228600">
              <a:defRPr sz="2000" b="1">
                <a:solidFill>
                  <a:srgbClr val="333333"/>
                </a:solidFill>
                <a:latin typeface="Arial" pitchFamily="34" charset="0"/>
                <a:ea typeface="ヒラギノ角ゴ Pro W3"/>
                <a:cs typeface="ヒラギノ角ゴ Pro W3"/>
              </a:defRPr>
            </a:lvl5pPr>
            <a:lvl6pPr marL="2514600" indent="-228600" fontAlgn="base">
              <a:spcBef>
                <a:spcPct val="0"/>
              </a:spcBef>
              <a:spcAft>
                <a:spcPct val="0"/>
              </a:spcAft>
              <a:defRPr sz="2000" b="1">
                <a:solidFill>
                  <a:srgbClr val="333333"/>
                </a:solidFill>
                <a:latin typeface="Arial" pitchFamily="34" charset="0"/>
                <a:ea typeface="ヒラギノ角ゴ Pro W3"/>
                <a:cs typeface="ヒラギノ角ゴ Pro W3"/>
              </a:defRPr>
            </a:lvl6pPr>
            <a:lvl7pPr marL="2971800" indent="-228600" fontAlgn="base">
              <a:spcBef>
                <a:spcPct val="0"/>
              </a:spcBef>
              <a:spcAft>
                <a:spcPct val="0"/>
              </a:spcAft>
              <a:defRPr sz="2000" b="1">
                <a:solidFill>
                  <a:srgbClr val="333333"/>
                </a:solidFill>
                <a:latin typeface="Arial" pitchFamily="34" charset="0"/>
                <a:ea typeface="ヒラギノ角ゴ Pro W3"/>
                <a:cs typeface="ヒラギノ角ゴ Pro W3"/>
              </a:defRPr>
            </a:lvl7pPr>
            <a:lvl8pPr marL="3429000" indent="-228600" fontAlgn="base">
              <a:spcBef>
                <a:spcPct val="0"/>
              </a:spcBef>
              <a:spcAft>
                <a:spcPct val="0"/>
              </a:spcAft>
              <a:defRPr sz="2000" b="1">
                <a:solidFill>
                  <a:srgbClr val="333333"/>
                </a:solidFill>
                <a:latin typeface="Arial" pitchFamily="34" charset="0"/>
                <a:ea typeface="ヒラギノ角ゴ Pro W3"/>
                <a:cs typeface="ヒラギノ角ゴ Pro W3"/>
              </a:defRPr>
            </a:lvl8pPr>
            <a:lvl9pPr marL="3886200" indent="-228600" fontAlgn="base">
              <a:spcBef>
                <a:spcPct val="0"/>
              </a:spcBef>
              <a:spcAft>
                <a:spcPct val="0"/>
              </a:spcAft>
              <a:defRPr sz="2000" b="1">
                <a:solidFill>
                  <a:srgbClr val="333333"/>
                </a:solidFill>
                <a:latin typeface="Arial" pitchFamily="34" charset="0"/>
                <a:ea typeface="ヒラギノ角ゴ Pro W3"/>
                <a:cs typeface="ヒラギノ角ゴ Pro W3"/>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Step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AU" sz="1400" b="1" i="0" u="none" strike="noStrike" kern="0" cap="none" spc="0" normalizeH="0" baseline="0" noProof="0" dirty="0" smtClean="0">
                <a:ln>
                  <a:noFill/>
                </a:ln>
                <a:solidFill>
                  <a:schemeClr val="accent5">
                    <a:lumMod val="50000"/>
                  </a:schemeClr>
                </a:solidFill>
                <a:effectLst/>
                <a:uLnTx/>
                <a:uFillTx/>
                <a:latin typeface="Arial" pitchFamily="34" charset="0"/>
              </a:rPr>
              <a:t>Know the important practice points </a:t>
            </a:r>
            <a:endParaRPr kumimoji="0" lang="en-AU" sz="2000" b="1" i="0" u="none" strike="noStrike" kern="0" cap="none" spc="0" normalizeH="0" baseline="0" noProof="0" dirty="0" smtClean="0">
              <a:ln>
                <a:noFill/>
              </a:ln>
              <a:solidFill>
                <a:schemeClr val="accent5">
                  <a:lumMod val="50000"/>
                </a:schemeClr>
              </a:solidFill>
              <a:effectLst/>
              <a:uLnTx/>
              <a:uFillTx/>
              <a:latin typeface="Arial" pitchFamily="34" charset="0"/>
            </a:endParaRPr>
          </a:p>
        </p:txBody>
      </p:sp>
      <p:sp>
        <p:nvSpPr>
          <p:cNvPr id="11" name="Line 11"/>
          <p:cNvSpPr>
            <a:spLocks noChangeShapeType="1"/>
          </p:cNvSpPr>
          <p:nvPr/>
        </p:nvSpPr>
        <p:spPr bwMode="auto">
          <a:xfrm>
            <a:off x="1810569" y="5646057"/>
            <a:ext cx="461963"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2" name="Rectangle 4"/>
          <p:cNvSpPr>
            <a:spLocks noChangeArrowheads="1"/>
          </p:cNvSpPr>
          <p:nvPr/>
        </p:nvSpPr>
        <p:spPr bwMode="auto">
          <a:xfrm>
            <a:off x="2272531" y="5060270"/>
            <a:ext cx="4352131" cy="13684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AU" sz="2400" b="0" i="0" u="none" strike="noStrike" kern="0" cap="none" spc="0" normalizeH="0" baseline="0" noProof="0" smtClean="0">
              <a:ln>
                <a:noFill/>
              </a:ln>
              <a:solidFill>
                <a:srgbClr val="000000"/>
              </a:solidFill>
              <a:effectLst/>
              <a:uLnTx/>
              <a:uFillTx/>
            </a:endParaRPr>
          </a:p>
        </p:txBody>
      </p:sp>
      <p:sp>
        <p:nvSpPr>
          <p:cNvPr id="13" name="Rectangle 10"/>
          <p:cNvSpPr>
            <a:spLocks noChangeArrowheads="1"/>
          </p:cNvSpPr>
          <p:nvPr/>
        </p:nvSpPr>
        <p:spPr bwMode="auto">
          <a:xfrm>
            <a:off x="2272532" y="931976"/>
            <a:ext cx="4352131" cy="235300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eaLnBrk="1" fontAlgn="auto" latinLnBrk="0" hangingPunct="1">
              <a:lnSpc>
                <a:spcPct val="120000"/>
              </a:lnSpc>
              <a:spcBef>
                <a:spcPts val="0"/>
              </a:spcBef>
              <a:spcAft>
                <a:spcPct val="50000"/>
              </a:spcAft>
              <a:buClr>
                <a:srgbClr val="5F5F5F"/>
              </a:buClr>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82890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260648"/>
            <a:ext cx="7377112" cy="648072"/>
          </a:xfrm>
        </p:spPr>
        <p:txBody>
          <a:bodyPr/>
          <a:lstStyle/>
          <a:p>
            <a:r>
              <a:rPr lang="en-AU" sz="3200" b="1" dirty="0" smtClean="0">
                <a:solidFill>
                  <a:srgbClr val="17608D"/>
                </a:solidFill>
              </a:rPr>
              <a:t>Conclusion</a:t>
            </a:r>
          </a:p>
        </p:txBody>
      </p:sp>
      <p:sp>
        <p:nvSpPr>
          <p:cNvPr id="4099" name="Content Placeholder 2"/>
          <p:cNvSpPr>
            <a:spLocks noGrp="1"/>
          </p:cNvSpPr>
          <p:nvPr>
            <p:ph idx="1"/>
          </p:nvPr>
        </p:nvSpPr>
        <p:spPr>
          <a:xfrm>
            <a:off x="467544" y="1196752"/>
            <a:ext cx="8352928" cy="4968552"/>
          </a:xfrm>
        </p:spPr>
        <p:txBody>
          <a:bodyPr/>
          <a:lstStyle/>
          <a:p>
            <a:pPr>
              <a:lnSpc>
                <a:spcPct val="90000"/>
              </a:lnSpc>
              <a:spcBef>
                <a:spcPts val="0"/>
              </a:spcBef>
              <a:spcAft>
                <a:spcPts val="1200"/>
              </a:spcAft>
              <a:buClr>
                <a:srgbClr val="17608D"/>
              </a:buClr>
            </a:pPr>
            <a:r>
              <a:rPr lang="en-AU" sz="2400" dirty="0">
                <a:solidFill>
                  <a:srgbClr val="000000"/>
                </a:solidFill>
              </a:rPr>
              <a:t>The FRAMP is a summary </a:t>
            </a:r>
            <a:r>
              <a:rPr lang="en-AU" sz="2400" dirty="0" smtClean="0">
                <a:solidFill>
                  <a:srgbClr val="000000"/>
                </a:solidFill>
              </a:rPr>
              <a:t>(and ready reference) of Australian best </a:t>
            </a:r>
            <a:r>
              <a:rPr lang="en-AU" sz="2400" dirty="0">
                <a:solidFill>
                  <a:srgbClr val="000000"/>
                </a:solidFill>
              </a:rPr>
              <a:t>practice guidelines to reduce </a:t>
            </a:r>
            <a:r>
              <a:rPr lang="en-AU" sz="2400" dirty="0" smtClean="0">
                <a:solidFill>
                  <a:srgbClr val="000000"/>
                </a:solidFill>
              </a:rPr>
              <a:t>falls in hospital</a:t>
            </a:r>
          </a:p>
          <a:p>
            <a:pPr>
              <a:lnSpc>
                <a:spcPct val="90000"/>
              </a:lnSpc>
              <a:spcBef>
                <a:spcPts val="0"/>
              </a:spcBef>
              <a:spcAft>
                <a:spcPts val="1200"/>
              </a:spcAft>
              <a:buClr>
                <a:srgbClr val="17608D"/>
              </a:buClr>
            </a:pPr>
            <a:r>
              <a:rPr lang="en-AU" sz="2400" dirty="0" smtClean="0">
                <a:solidFill>
                  <a:srgbClr val="000000"/>
                </a:solidFill>
              </a:rPr>
              <a:t>Clinical staff were consulted prior to revising the FRMT, during development of FRAMP and after trial of the FRAMP</a:t>
            </a:r>
          </a:p>
          <a:p>
            <a:pPr lvl="0">
              <a:lnSpc>
                <a:spcPct val="90000"/>
              </a:lnSpc>
              <a:spcBef>
                <a:spcPts val="0"/>
              </a:spcBef>
              <a:spcAft>
                <a:spcPts val="1500"/>
              </a:spcAft>
              <a:buClr>
                <a:srgbClr val="17608D"/>
              </a:buClr>
            </a:pPr>
            <a:r>
              <a:rPr lang="en-AU" sz="2400" dirty="0" smtClean="0">
                <a:solidFill>
                  <a:srgbClr val="000000"/>
                </a:solidFill>
              </a:rPr>
              <a:t>In a direct </a:t>
            </a:r>
            <a:r>
              <a:rPr lang="en-AU" sz="2400" dirty="0">
                <a:solidFill>
                  <a:srgbClr val="000000"/>
                </a:solidFill>
              </a:rPr>
              <a:t>comparison of FRAMP </a:t>
            </a:r>
            <a:r>
              <a:rPr lang="en-AU" sz="2400" dirty="0" err="1">
                <a:solidFill>
                  <a:srgbClr val="000000"/>
                </a:solidFill>
              </a:rPr>
              <a:t>Vs</a:t>
            </a:r>
            <a:r>
              <a:rPr lang="en-AU" sz="2400" dirty="0">
                <a:solidFill>
                  <a:srgbClr val="000000"/>
                </a:solidFill>
              </a:rPr>
              <a:t> </a:t>
            </a:r>
            <a:r>
              <a:rPr lang="en-AU" sz="2400" dirty="0" smtClean="0">
                <a:solidFill>
                  <a:srgbClr val="000000"/>
                </a:solidFill>
              </a:rPr>
              <a:t>FRMT - FRAMP </a:t>
            </a:r>
            <a:r>
              <a:rPr lang="en-AU" sz="2400" dirty="0">
                <a:solidFill>
                  <a:srgbClr val="000000"/>
                </a:solidFill>
              </a:rPr>
              <a:t>came out on top! </a:t>
            </a:r>
          </a:p>
          <a:p>
            <a:pPr>
              <a:lnSpc>
                <a:spcPct val="90000"/>
              </a:lnSpc>
              <a:spcBef>
                <a:spcPts val="0"/>
              </a:spcBef>
              <a:spcAft>
                <a:spcPts val="1200"/>
              </a:spcAft>
              <a:buClr>
                <a:srgbClr val="17608D"/>
              </a:buClr>
            </a:pPr>
            <a:r>
              <a:rPr lang="en-AU" sz="2400" dirty="0" smtClean="0">
                <a:solidFill>
                  <a:srgbClr val="000000"/>
                </a:solidFill>
              </a:rPr>
              <a:t>Majority of staff found the FRAMP either easier or about the same as the FRMT</a:t>
            </a:r>
          </a:p>
          <a:p>
            <a:pPr>
              <a:lnSpc>
                <a:spcPct val="90000"/>
              </a:lnSpc>
              <a:spcBef>
                <a:spcPts val="0"/>
              </a:spcBef>
              <a:spcAft>
                <a:spcPts val="1200"/>
              </a:spcAft>
              <a:buClr>
                <a:srgbClr val="17608D"/>
              </a:buClr>
            </a:pPr>
            <a:r>
              <a:rPr lang="en-AU" sz="2400" dirty="0" smtClean="0">
                <a:solidFill>
                  <a:srgbClr val="000000"/>
                </a:solidFill>
              </a:rPr>
              <a:t>Staff reported making significant positive changes to practice using the FRAMP</a:t>
            </a:r>
          </a:p>
          <a:p>
            <a:pPr>
              <a:lnSpc>
                <a:spcPct val="90000"/>
              </a:lnSpc>
              <a:spcBef>
                <a:spcPts val="0"/>
              </a:spcBef>
              <a:spcAft>
                <a:spcPts val="1200"/>
              </a:spcAft>
              <a:buClr>
                <a:srgbClr val="17608D"/>
              </a:buClr>
            </a:pPr>
            <a:endParaRPr lang="en-AU" sz="2400" dirty="0">
              <a:solidFill>
                <a:srgbClr val="000000"/>
              </a:solidFill>
            </a:endParaRPr>
          </a:p>
          <a:p>
            <a:pPr marL="0" lvl="0" indent="0">
              <a:lnSpc>
                <a:spcPct val="90000"/>
              </a:lnSpc>
              <a:spcBef>
                <a:spcPts val="1000"/>
              </a:spcBef>
              <a:buClr>
                <a:srgbClr val="17608D"/>
              </a:buClr>
              <a:buNone/>
            </a:pPr>
            <a:endParaRPr lang="en-AU" sz="2400" dirty="0">
              <a:solidFill>
                <a:srgbClr val="000000"/>
              </a:solidFill>
            </a:endParaRPr>
          </a:p>
        </p:txBody>
      </p:sp>
    </p:spTree>
    <p:extLst>
      <p:ext uri="{BB962C8B-B14F-4D97-AF65-F5344CB8AC3E}">
        <p14:creationId xmlns:p14="http://schemas.microsoft.com/office/powerpoint/2010/main" val="82092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260648"/>
            <a:ext cx="7377112" cy="648072"/>
          </a:xfrm>
        </p:spPr>
        <p:txBody>
          <a:bodyPr/>
          <a:lstStyle/>
          <a:p>
            <a:r>
              <a:rPr lang="en-AU" sz="3200" b="1" dirty="0" smtClean="0">
                <a:solidFill>
                  <a:srgbClr val="17608D"/>
                </a:solidFill>
              </a:rPr>
              <a:t>Questions?????????</a:t>
            </a:r>
          </a:p>
        </p:txBody>
      </p:sp>
      <p:sp>
        <p:nvSpPr>
          <p:cNvPr id="4099" name="Content Placeholder 2"/>
          <p:cNvSpPr>
            <a:spLocks noGrp="1"/>
          </p:cNvSpPr>
          <p:nvPr>
            <p:ph idx="1"/>
          </p:nvPr>
        </p:nvSpPr>
        <p:spPr>
          <a:xfrm>
            <a:off x="467544" y="1196752"/>
            <a:ext cx="8364859" cy="4484663"/>
          </a:xfrm>
        </p:spPr>
        <p:txBody>
          <a:bodyPr/>
          <a:lstStyle/>
          <a:p>
            <a:pPr marL="0" lvl="0" indent="0">
              <a:lnSpc>
                <a:spcPct val="90000"/>
              </a:lnSpc>
              <a:spcBef>
                <a:spcPts val="1000"/>
              </a:spcBef>
              <a:buClr>
                <a:srgbClr val="17608D"/>
              </a:buClr>
              <a:buNone/>
            </a:pPr>
            <a:endParaRPr lang="en-AU" sz="2400" dirty="0">
              <a:solidFill>
                <a:srgbClr val="000000"/>
              </a:solidFill>
            </a:endParaRPr>
          </a:p>
        </p:txBody>
      </p:sp>
    </p:spTree>
    <p:extLst>
      <p:ext uri="{BB962C8B-B14F-4D97-AF65-F5344CB8AC3E}">
        <p14:creationId xmlns:p14="http://schemas.microsoft.com/office/powerpoint/2010/main" val="408431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260648"/>
            <a:ext cx="7377112" cy="648072"/>
          </a:xfrm>
        </p:spPr>
        <p:txBody>
          <a:bodyPr/>
          <a:lstStyle/>
          <a:p>
            <a:r>
              <a:rPr lang="en-AU" sz="3200" b="1" dirty="0" smtClean="0">
                <a:solidFill>
                  <a:srgbClr val="17608D"/>
                </a:solidFill>
              </a:rPr>
              <a:t>Outline of presentation</a:t>
            </a:r>
          </a:p>
        </p:txBody>
      </p:sp>
      <p:sp>
        <p:nvSpPr>
          <p:cNvPr id="4099" name="Content Placeholder 2"/>
          <p:cNvSpPr>
            <a:spLocks noGrp="1"/>
          </p:cNvSpPr>
          <p:nvPr>
            <p:ph idx="1"/>
          </p:nvPr>
        </p:nvSpPr>
        <p:spPr>
          <a:xfrm>
            <a:off x="395536" y="1340768"/>
            <a:ext cx="8640960" cy="4824536"/>
          </a:xfrm>
        </p:spPr>
        <p:txBody>
          <a:bodyPr/>
          <a:lstStyle/>
          <a:p>
            <a:pPr lvl="0">
              <a:spcBef>
                <a:spcPts val="0"/>
              </a:spcBef>
              <a:spcAft>
                <a:spcPts val="1200"/>
              </a:spcAft>
              <a:buClr>
                <a:srgbClr val="17608D"/>
              </a:buClr>
            </a:pPr>
            <a:r>
              <a:rPr lang="en-AU" sz="2400" dirty="0">
                <a:solidFill>
                  <a:srgbClr val="000000"/>
                </a:solidFill>
              </a:rPr>
              <a:t>Revision process for the Falls Risk Management Tool (FRMT)</a:t>
            </a:r>
          </a:p>
          <a:p>
            <a:pPr lvl="0">
              <a:spcBef>
                <a:spcPts val="0"/>
              </a:spcBef>
              <a:spcAft>
                <a:spcPts val="1200"/>
              </a:spcAft>
              <a:buClr>
                <a:srgbClr val="17608D"/>
              </a:buClr>
            </a:pPr>
            <a:r>
              <a:rPr lang="en-AU" sz="2400" dirty="0" smtClean="0">
                <a:solidFill>
                  <a:srgbClr val="000000"/>
                </a:solidFill>
              </a:rPr>
              <a:t>Overview of changes</a:t>
            </a:r>
          </a:p>
          <a:p>
            <a:pPr lvl="0">
              <a:spcBef>
                <a:spcPts val="0"/>
              </a:spcBef>
              <a:spcAft>
                <a:spcPts val="1200"/>
              </a:spcAft>
              <a:buClr>
                <a:srgbClr val="17608D"/>
              </a:buClr>
            </a:pPr>
            <a:r>
              <a:rPr lang="en-AU" sz="2400" dirty="0" smtClean="0">
                <a:solidFill>
                  <a:srgbClr val="000000"/>
                </a:solidFill>
              </a:rPr>
              <a:t>Development of the FRAMP</a:t>
            </a:r>
          </a:p>
          <a:p>
            <a:pPr lvl="0">
              <a:spcBef>
                <a:spcPts val="0"/>
              </a:spcBef>
              <a:spcAft>
                <a:spcPts val="1200"/>
              </a:spcAft>
              <a:buClr>
                <a:srgbClr val="17608D"/>
              </a:buClr>
            </a:pPr>
            <a:r>
              <a:rPr lang="en-AU" sz="2400" dirty="0" smtClean="0">
                <a:solidFill>
                  <a:srgbClr val="000000"/>
                </a:solidFill>
              </a:rPr>
              <a:t>Trial </a:t>
            </a:r>
            <a:r>
              <a:rPr lang="en-AU" sz="2400" dirty="0">
                <a:solidFill>
                  <a:srgbClr val="000000"/>
                </a:solidFill>
              </a:rPr>
              <a:t>of the </a:t>
            </a:r>
            <a:r>
              <a:rPr lang="en-AU" sz="2400" dirty="0" smtClean="0">
                <a:solidFill>
                  <a:srgbClr val="000000"/>
                </a:solidFill>
              </a:rPr>
              <a:t>FRAMP</a:t>
            </a:r>
          </a:p>
          <a:p>
            <a:pPr lvl="0">
              <a:spcBef>
                <a:spcPts val="0"/>
              </a:spcBef>
              <a:spcAft>
                <a:spcPts val="1200"/>
              </a:spcAft>
              <a:buClr>
                <a:srgbClr val="17608D"/>
              </a:buClr>
            </a:pPr>
            <a:r>
              <a:rPr lang="en-AU" sz="2400" dirty="0" smtClean="0">
                <a:solidFill>
                  <a:srgbClr val="000000"/>
                </a:solidFill>
              </a:rPr>
              <a:t>Evaluation of trial</a:t>
            </a:r>
            <a:endParaRPr lang="en-AU" sz="2400" dirty="0">
              <a:solidFill>
                <a:srgbClr val="000000"/>
              </a:solidFill>
            </a:endParaRPr>
          </a:p>
          <a:p>
            <a:pPr lvl="0">
              <a:spcBef>
                <a:spcPts val="0"/>
              </a:spcBef>
              <a:spcAft>
                <a:spcPts val="1200"/>
              </a:spcAft>
              <a:buClr>
                <a:srgbClr val="17608D"/>
              </a:buClr>
            </a:pPr>
            <a:r>
              <a:rPr lang="en-AU" sz="2400" dirty="0" smtClean="0">
                <a:solidFill>
                  <a:srgbClr val="000000"/>
                </a:solidFill>
              </a:rPr>
              <a:t>How </a:t>
            </a:r>
            <a:r>
              <a:rPr lang="en-AU" sz="2400" dirty="0">
                <a:solidFill>
                  <a:srgbClr val="000000"/>
                </a:solidFill>
              </a:rPr>
              <a:t>to use the Falls Risk Assessment and Management Plan (FRAMP)</a:t>
            </a:r>
          </a:p>
          <a:p>
            <a:pPr lvl="0">
              <a:spcBef>
                <a:spcPts val="0"/>
              </a:spcBef>
              <a:spcAft>
                <a:spcPts val="1200"/>
              </a:spcAft>
              <a:buClr>
                <a:srgbClr val="17608D"/>
              </a:buClr>
            </a:pPr>
            <a:r>
              <a:rPr lang="en-AU" sz="2400" dirty="0">
                <a:solidFill>
                  <a:srgbClr val="000000"/>
                </a:solidFill>
              </a:rPr>
              <a:t>Questions</a:t>
            </a:r>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260648"/>
            <a:ext cx="7377112" cy="648072"/>
          </a:xfrm>
        </p:spPr>
        <p:txBody>
          <a:bodyPr/>
          <a:lstStyle/>
          <a:p>
            <a:r>
              <a:rPr lang="en-AU" sz="3200" b="1" dirty="0" smtClean="0">
                <a:solidFill>
                  <a:srgbClr val="17608D"/>
                </a:solidFill>
              </a:rPr>
              <a:t>Revision of FRMT</a:t>
            </a:r>
          </a:p>
        </p:txBody>
      </p:sp>
      <p:sp>
        <p:nvSpPr>
          <p:cNvPr id="4099" name="Content Placeholder 2"/>
          <p:cNvSpPr>
            <a:spLocks noGrp="1"/>
          </p:cNvSpPr>
          <p:nvPr>
            <p:ph idx="1"/>
          </p:nvPr>
        </p:nvSpPr>
        <p:spPr>
          <a:xfrm>
            <a:off x="467544" y="1268760"/>
            <a:ext cx="8352928" cy="5040560"/>
          </a:xfrm>
        </p:spPr>
        <p:txBody>
          <a:bodyPr/>
          <a:lstStyle/>
          <a:p>
            <a:pPr>
              <a:spcBef>
                <a:spcPts val="0"/>
              </a:spcBef>
              <a:spcAft>
                <a:spcPts val="1200"/>
              </a:spcAft>
              <a:buClr>
                <a:srgbClr val="17608D"/>
              </a:buClr>
            </a:pPr>
            <a:r>
              <a:rPr lang="en-AU" sz="2600" dirty="0" smtClean="0"/>
              <a:t>2010 FRMT introduced </a:t>
            </a:r>
          </a:p>
          <a:p>
            <a:pPr>
              <a:spcBef>
                <a:spcPts val="0"/>
              </a:spcBef>
              <a:spcAft>
                <a:spcPts val="1200"/>
              </a:spcAft>
              <a:buClr>
                <a:srgbClr val="17608D"/>
              </a:buClr>
            </a:pPr>
            <a:r>
              <a:rPr lang="en-AU" sz="2600" dirty="0" smtClean="0"/>
              <a:t>2013 -14 FRMT revision - evaluated what worked well, what could be improved and made updates in line with best practice and NSQHS standards</a:t>
            </a:r>
          </a:p>
          <a:p>
            <a:pPr>
              <a:buClr>
                <a:srgbClr val="17608D"/>
              </a:buClr>
            </a:pPr>
            <a:r>
              <a:rPr lang="en-AU" sz="2600" dirty="0" smtClean="0"/>
              <a:t>Challenges </a:t>
            </a:r>
          </a:p>
          <a:p>
            <a:pPr lvl="1">
              <a:buClr>
                <a:srgbClr val="17608D"/>
              </a:buClr>
            </a:pPr>
            <a:r>
              <a:rPr lang="en-AU" sz="2400" dirty="0" smtClean="0"/>
              <a:t>Flow not always intuitive</a:t>
            </a:r>
          </a:p>
          <a:p>
            <a:pPr lvl="1">
              <a:buClr>
                <a:srgbClr val="17608D"/>
              </a:buClr>
            </a:pPr>
            <a:r>
              <a:rPr lang="en-AU" sz="2400" dirty="0" smtClean="0"/>
              <a:t>Screening process could be refined</a:t>
            </a:r>
          </a:p>
          <a:p>
            <a:pPr lvl="1">
              <a:buClr>
                <a:srgbClr val="17608D"/>
              </a:buClr>
            </a:pPr>
            <a:r>
              <a:rPr lang="en-AU" sz="2400" dirty="0" smtClean="0"/>
              <a:t>Some interventions could be clearer</a:t>
            </a:r>
          </a:p>
          <a:p>
            <a:pPr lvl="1">
              <a:buClr>
                <a:srgbClr val="17608D"/>
              </a:buClr>
            </a:pPr>
            <a:r>
              <a:rPr lang="en-AU" sz="2400" dirty="0" smtClean="0"/>
              <a:t>No capacity for additional input on form</a:t>
            </a:r>
          </a:p>
          <a:p>
            <a:pPr lvl="1">
              <a:buClr>
                <a:srgbClr val="17608D"/>
              </a:buClr>
            </a:pPr>
            <a:r>
              <a:rPr lang="en-AU" sz="2400" dirty="0"/>
              <a:t>Requirement to go between FRMT and nursing care plan</a:t>
            </a:r>
          </a:p>
          <a:p>
            <a:pPr marL="0" indent="0" eaLnBrk="1" hangingPunct="1">
              <a:buNone/>
            </a:pPr>
            <a:endParaRPr lang="en-US" dirty="0" smtClean="0"/>
          </a:p>
        </p:txBody>
      </p:sp>
    </p:spTree>
    <p:extLst>
      <p:ext uri="{BB962C8B-B14F-4D97-AF65-F5344CB8AC3E}">
        <p14:creationId xmlns:p14="http://schemas.microsoft.com/office/powerpoint/2010/main" val="1925060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260648"/>
            <a:ext cx="7377112" cy="648072"/>
          </a:xfrm>
        </p:spPr>
        <p:txBody>
          <a:bodyPr/>
          <a:lstStyle/>
          <a:p>
            <a:r>
              <a:rPr lang="en-AU" sz="3200" b="1" dirty="0" smtClean="0">
                <a:solidFill>
                  <a:srgbClr val="17608D"/>
                </a:solidFill>
              </a:rPr>
              <a:t>Revision of FRMT</a:t>
            </a:r>
          </a:p>
        </p:txBody>
      </p:sp>
      <p:sp>
        <p:nvSpPr>
          <p:cNvPr id="4099" name="Content Placeholder 2"/>
          <p:cNvSpPr>
            <a:spLocks noGrp="1"/>
          </p:cNvSpPr>
          <p:nvPr>
            <p:ph idx="1"/>
          </p:nvPr>
        </p:nvSpPr>
        <p:spPr>
          <a:xfrm>
            <a:off x="395536" y="1196752"/>
            <a:ext cx="8496944" cy="5112568"/>
          </a:xfrm>
        </p:spPr>
        <p:txBody>
          <a:bodyPr/>
          <a:lstStyle/>
          <a:p>
            <a:pPr lvl="0">
              <a:lnSpc>
                <a:spcPct val="90000"/>
              </a:lnSpc>
              <a:spcBef>
                <a:spcPts val="0"/>
              </a:spcBef>
              <a:spcAft>
                <a:spcPts val="1200"/>
              </a:spcAft>
              <a:buClr>
                <a:srgbClr val="17608D"/>
              </a:buClr>
            </a:pPr>
            <a:r>
              <a:rPr lang="en-AU" sz="2400" dirty="0" smtClean="0">
                <a:solidFill>
                  <a:srgbClr val="000000"/>
                </a:solidFill>
              </a:rPr>
              <a:t>Thorough review process over 18 months</a:t>
            </a:r>
          </a:p>
          <a:p>
            <a:pPr lvl="0">
              <a:lnSpc>
                <a:spcPct val="90000"/>
              </a:lnSpc>
              <a:spcBef>
                <a:spcPts val="0"/>
              </a:spcBef>
              <a:spcAft>
                <a:spcPts val="1200"/>
              </a:spcAft>
              <a:buClr>
                <a:srgbClr val="17608D"/>
              </a:buClr>
            </a:pPr>
            <a:r>
              <a:rPr lang="en-AU" sz="2400" dirty="0" smtClean="0">
                <a:solidFill>
                  <a:srgbClr val="000000"/>
                </a:solidFill>
              </a:rPr>
              <a:t>Started with survey of almost 500 nursing staff :- </a:t>
            </a:r>
          </a:p>
          <a:p>
            <a:pPr lvl="2">
              <a:lnSpc>
                <a:spcPct val="90000"/>
              </a:lnSpc>
              <a:spcBef>
                <a:spcPts val="0"/>
              </a:spcBef>
              <a:spcAft>
                <a:spcPts val="1200"/>
              </a:spcAft>
              <a:buClr>
                <a:srgbClr val="17608D"/>
              </a:buClr>
            </a:pPr>
            <a:r>
              <a:rPr lang="en-AU" dirty="0" smtClean="0">
                <a:solidFill>
                  <a:srgbClr val="000000"/>
                </a:solidFill>
              </a:rPr>
              <a:t>What was working? </a:t>
            </a:r>
          </a:p>
          <a:p>
            <a:pPr lvl="2">
              <a:lnSpc>
                <a:spcPct val="90000"/>
              </a:lnSpc>
              <a:spcBef>
                <a:spcPts val="0"/>
              </a:spcBef>
              <a:spcAft>
                <a:spcPts val="1200"/>
              </a:spcAft>
              <a:buClr>
                <a:srgbClr val="17608D"/>
              </a:buClr>
            </a:pPr>
            <a:r>
              <a:rPr lang="en-AU" dirty="0" smtClean="0">
                <a:solidFill>
                  <a:srgbClr val="000000"/>
                </a:solidFill>
              </a:rPr>
              <a:t>What wasn’t working?</a:t>
            </a:r>
          </a:p>
          <a:p>
            <a:pPr lvl="0">
              <a:lnSpc>
                <a:spcPct val="90000"/>
              </a:lnSpc>
              <a:spcBef>
                <a:spcPts val="0"/>
              </a:spcBef>
              <a:spcAft>
                <a:spcPts val="1200"/>
              </a:spcAft>
              <a:buClr>
                <a:srgbClr val="17608D"/>
              </a:buClr>
            </a:pPr>
            <a:r>
              <a:rPr lang="en-AU" sz="2400" dirty="0" smtClean="0">
                <a:solidFill>
                  <a:srgbClr val="000000"/>
                </a:solidFill>
              </a:rPr>
              <a:t>Revised by a multidisciplinary, multi-site working party </a:t>
            </a:r>
          </a:p>
          <a:p>
            <a:pPr lvl="0">
              <a:lnSpc>
                <a:spcPct val="90000"/>
              </a:lnSpc>
              <a:spcBef>
                <a:spcPts val="0"/>
              </a:spcBef>
              <a:spcAft>
                <a:spcPts val="1200"/>
              </a:spcAft>
              <a:buClr>
                <a:srgbClr val="17608D"/>
              </a:buClr>
            </a:pPr>
            <a:r>
              <a:rPr lang="en-US" sz="2400" dirty="0" smtClean="0">
                <a:solidFill>
                  <a:srgbClr val="000000"/>
                </a:solidFill>
              </a:rPr>
              <a:t>Significant consultation process with clinical staff at all trial sites during development and feedback incorporated</a:t>
            </a:r>
            <a:endParaRPr lang="en-AU" sz="2400" dirty="0" smtClean="0">
              <a:solidFill>
                <a:srgbClr val="000000"/>
              </a:solidFill>
            </a:endParaRPr>
          </a:p>
          <a:p>
            <a:pPr lvl="0">
              <a:lnSpc>
                <a:spcPct val="90000"/>
              </a:lnSpc>
              <a:spcBef>
                <a:spcPts val="0"/>
              </a:spcBef>
              <a:spcAft>
                <a:spcPts val="1200"/>
              </a:spcAft>
              <a:buClr>
                <a:srgbClr val="17608D"/>
              </a:buClr>
            </a:pPr>
            <a:r>
              <a:rPr lang="en-AU" sz="2400" dirty="0" smtClean="0">
                <a:solidFill>
                  <a:srgbClr val="000000"/>
                </a:solidFill>
              </a:rPr>
              <a:t>Integration of NSQHS Standard 10 requirements</a:t>
            </a:r>
          </a:p>
          <a:p>
            <a:pPr lvl="0">
              <a:lnSpc>
                <a:spcPct val="90000"/>
              </a:lnSpc>
              <a:spcBef>
                <a:spcPts val="0"/>
              </a:spcBef>
              <a:spcAft>
                <a:spcPts val="1200"/>
              </a:spcAft>
              <a:buClr>
                <a:srgbClr val="17608D"/>
              </a:buClr>
            </a:pPr>
            <a:r>
              <a:rPr lang="en-AU" sz="2400" dirty="0" smtClean="0">
                <a:solidFill>
                  <a:srgbClr val="000000"/>
                </a:solidFill>
              </a:rPr>
              <a:t>Assessment and interventions updated to reflect latest evidence and best practice</a:t>
            </a:r>
          </a:p>
          <a:p>
            <a:pPr lvl="0">
              <a:lnSpc>
                <a:spcPct val="90000"/>
              </a:lnSpc>
              <a:spcBef>
                <a:spcPts val="0"/>
              </a:spcBef>
              <a:spcAft>
                <a:spcPts val="1200"/>
              </a:spcAft>
              <a:buClr>
                <a:srgbClr val="17608D"/>
              </a:buClr>
            </a:pPr>
            <a:endParaRPr lang="en-AU" sz="2400" dirty="0" smtClean="0">
              <a:solidFill>
                <a:srgbClr val="000000"/>
              </a:solidFill>
            </a:endParaRPr>
          </a:p>
          <a:p>
            <a:pPr>
              <a:buClr>
                <a:srgbClr val="17608D"/>
              </a:buClr>
            </a:pPr>
            <a:endParaRPr lang="en-US" dirty="0" smtClean="0"/>
          </a:p>
        </p:txBody>
      </p:sp>
    </p:spTree>
    <p:extLst>
      <p:ext uri="{BB962C8B-B14F-4D97-AF65-F5344CB8AC3E}">
        <p14:creationId xmlns:p14="http://schemas.microsoft.com/office/powerpoint/2010/main" val="819832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260648"/>
            <a:ext cx="7377112" cy="648072"/>
          </a:xfrm>
        </p:spPr>
        <p:txBody>
          <a:bodyPr/>
          <a:lstStyle/>
          <a:p>
            <a:r>
              <a:rPr lang="en-AU" sz="3200" b="1" dirty="0" smtClean="0">
                <a:solidFill>
                  <a:srgbClr val="17608D"/>
                </a:solidFill>
              </a:rPr>
              <a:t>Overview of improvements</a:t>
            </a:r>
          </a:p>
        </p:txBody>
      </p:sp>
      <p:sp>
        <p:nvSpPr>
          <p:cNvPr id="4099" name="Content Placeholder 2"/>
          <p:cNvSpPr>
            <a:spLocks noGrp="1"/>
          </p:cNvSpPr>
          <p:nvPr>
            <p:ph idx="1"/>
          </p:nvPr>
        </p:nvSpPr>
        <p:spPr>
          <a:xfrm>
            <a:off x="467544" y="1268760"/>
            <a:ext cx="8364859" cy="5040560"/>
          </a:xfrm>
        </p:spPr>
        <p:txBody>
          <a:bodyPr/>
          <a:lstStyle/>
          <a:p>
            <a:pPr lvl="0">
              <a:lnSpc>
                <a:spcPct val="90000"/>
              </a:lnSpc>
              <a:spcBef>
                <a:spcPts val="0"/>
              </a:spcBef>
              <a:spcAft>
                <a:spcPts val="1200"/>
              </a:spcAft>
              <a:buClr>
                <a:srgbClr val="17608D"/>
              </a:buClr>
            </a:pPr>
            <a:r>
              <a:rPr lang="en-AU" sz="2400" dirty="0">
                <a:solidFill>
                  <a:srgbClr val="000000"/>
                </a:solidFill>
              </a:rPr>
              <a:t>Screening process now in flow chart format</a:t>
            </a:r>
          </a:p>
          <a:p>
            <a:pPr lvl="0">
              <a:lnSpc>
                <a:spcPct val="90000"/>
              </a:lnSpc>
              <a:spcBef>
                <a:spcPts val="0"/>
              </a:spcBef>
              <a:spcAft>
                <a:spcPts val="1200"/>
              </a:spcAft>
              <a:buClr>
                <a:srgbClr val="17608D"/>
              </a:buClr>
            </a:pPr>
            <a:r>
              <a:rPr lang="en-AU" sz="2400" dirty="0">
                <a:solidFill>
                  <a:srgbClr val="000000"/>
                </a:solidFill>
              </a:rPr>
              <a:t>Interventions more specific and targeted</a:t>
            </a:r>
          </a:p>
          <a:p>
            <a:pPr lvl="0">
              <a:lnSpc>
                <a:spcPct val="90000"/>
              </a:lnSpc>
              <a:spcBef>
                <a:spcPts val="0"/>
              </a:spcBef>
              <a:spcAft>
                <a:spcPts val="1200"/>
              </a:spcAft>
              <a:buClr>
                <a:srgbClr val="17608D"/>
              </a:buClr>
            </a:pPr>
            <a:r>
              <a:rPr lang="en-AU" sz="2400" dirty="0">
                <a:solidFill>
                  <a:srgbClr val="000000"/>
                </a:solidFill>
              </a:rPr>
              <a:t>Referral to the form for shift by shift sign - rather than the nursing care plan</a:t>
            </a:r>
          </a:p>
          <a:p>
            <a:pPr lvl="0">
              <a:lnSpc>
                <a:spcPct val="90000"/>
              </a:lnSpc>
              <a:spcBef>
                <a:spcPts val="0"/>
              </a:spcBef>
              <a:spcAft>
                <a:spcPts val="1200"/>
              </a:spcAft>
              <a:buClr>
                <a:srgbClr val="17608D"/>
              </a:buClr>
            </a:pPr>
            <a:r>
              <a:rPr lang="en-AU" sz="2400" dirty="0" smtClean="0">
                <a:solidFill>
                  <a:srgbClr val="000000"/>
                </a:solidFill>
              </a:rPr>
              <a:t>Designated space for </a:t>
            </a:r>
            <a:r>
              <a:rPr lang="en-AU" sz="2400" dirty="0">
                <a:solidFill>
                  <a:srgbClr val="000000"/>
                </a:solidFill>
              </a:rPr>
              <a:t>multidisciplinary input</a:t>
            </a:r>
          </a:p>
          <a:p>
            <a:pPr lvl="0">
              <a:lnSpc>
                <a:spcPct val="90000"/>
              </a:lnSpc>
              <a:spcBef>
                <a:spcPts val="0"/>
              </a:spcBef>
              <a:spcAft>
                <a:spcPts val="1200"/>
              </a:spcAft>
              <a:buClr>
                <a:srgbClr val="17608D"/>
              </a:buClr>
            </a:pPr>
            <a:r>
              <a:rPr lang="en-AU" sz="2400" dirty="0">
                <a:solidFill>
                  <a:srgbClr val="000000"/>
                </a:solidFill>
              </a:rPr>
              <a:t>Space to easily record </a:t>
            </a:r>
            <a:r>
              <a:rPr lang="en-AU" sz="2400" dirty="0" smtClean="0">
                <a:solidFill>
                  <a:srgbClr val="000000"/>
                </a:solidFill>
              </a:rPr>
              <a:t>patient and carer:</a:t>
            </a:r>
          </a:p>
          <a:p>
            <a:pPr lvl="1">
              <a:lnSpc>
                <a:spcPct val="90000"/>
              </a:lnSpc>
              <a:spcBef>
                <a:spcPts val="0"/>
              </a:spcBef>
              <a:spcAft>
                <a:spcPts val="1200"/>
              </a:spcAft>
              <a:buClr>
                <a:srgbClr val="17608D"/>
              </a:buClr>
            </a:pPr>
            <a:r>
              <a:rPr lang="en-AU" sz="2200" dirty="0" smtClean="0">
                <a:solidFill>
                  <a:srgbClr val="000000"/>
                </a:solidFill>
              </a:rPr>
              <a:t>Education </a:t>
            </a:r>
          </a:p>
          <a:p>
            <a:pPr lvl="1">
              <a:lnSpc>
                <a:spcPct val="90000"/>
              </a:lnSpc>
              <a:spcBef>
                <a:spcPts val="0"/>
              </a:spcBef>
              <a:spcAft>
                <a:spcPts val="1200"/>
              </a:spcAft>
              <a:buClr>
                <a:srgbClr val="17608D"/>
              </a:buClr>
            </a:pPr>
            <a:r>
              <a:rPr lang="en-AU" sz="2200" dirty="0" smtClean="0">
                <a:solidFill>
                  <a:srgbClr val="000000"/>
                </a:solidFill>
              </a:rPr>
              <a:t>Involvement in the development of falls </a:t>
            </a:r>
            <a:r>
              <a:rPr lang="en-AU" sz="2200" dirty="0">
                <a:solidFill>
                  <a:srgbClr val="000000"/>
                </a:solidFill>
              </a:rPr>
              <a:t>management plan</a:t>
            </a:r>
          </a:p>
          <a:p>
            <a:pPr lvl="0">
              <a:lnSpc>
                <a:spcPct val="90000"/>
              </a:lnSpc>
              <a:spcBef>
                <a:spcPts val="0"/>
              </a:spcBef>
              <a:spcAft>
                <a:spcPts val="1200"/>
              </a:spcAft>
              <a:buClr>
                <a:srgbClr val="17608D"/>
              </a:buClr>
            </a:pPr>
            <a:r>
              <a:rPr lang="en-AU" sz="2400" dirty="0">
                <a:solidFill>
                  <a:srgbClr val="000000"/>
                </a:solidFill>
              </a:rPr>
              <a:t>Everything in the one </a:t>
            </a:r>
            <a:r>
              <a:rPr lang="en-AU" sz="2400" dirty="0" smtClean="0">
                <a:solidFill>
                  <a:srgbClr val="000000"/>
                </a:solidFill>
              </a:rPr>
              <a:t>form - name </a:t>
            </a:r>
            <a:r>
              <a:rPr lang="en-AU" sz="2400" dirty="0">
                <a:solidFill>
                  <a:srgbClr val="000000"/>
                </a:solidFill>
              </a:rPr>
              <a:t>changed to reflect this</a:t>
            </a:r>
          </a:p>
          <a:p>
            <a:pPr lvl="1">
              <a:lnSpc>
                <a:spcPct val="90000"/>
              </a:lnSpc>
              <a:spcBef>
                <a:spcPts val="0"/>
              </a:spcBef>
              <a:spcAft>
                <a:spcPts val="1200"/>
              </a:spcAft>
              <a:buClr>
                <a:srgbClr val="17608D"/>
              </a:buClr>
            </a:pPr>
            <a:r>
              <a:rPr lang="en-AU" sz="2200" dirty="0" smtClean="0">
                <a:solidFill>
                  <a:srgbClr val="000000"/>
                </a:solidFill>
              </a:rPr>
              <a:t>Falls Risk Assessment </a:t>
            </a:r>
            <a:r>
              <a:rPr lang="en-AU" sz="2200" dirty="0">
                <a:solidFill>
                  <a:srgbClr val="000000"/>
                </a:solidFill>
              </a:rPr>
              <a:t>and </a:t>
            </a:r>
            <a:r>
              <a:rPr lang="en-AU" sz="2200" dirty="0" smtClean="0">
                <a:solidFill>
                  <a:srgbClr val="000000"/>
                </a:solidFill>
              </a:rPr>
              <a:t>Management Plan </a:t>
            </a:r>
            <a:r>
              <a:rPr lang="en-AU" sz="2200" dirty="0">
                <a:solidFill>
                  <a:srgbClr val="000000"/>
                </a:solidFill>
              </a:rPr>
              <a:t>(FRAMP)</a:t>
            </a:r>
          </a:p>
          <a:p>
            <a:pPr>
              <a:buClr>
                <a:srgbClr val="17608D"/>
              </a:buClr>
            </a:pPr>
            <a:endParaRPr lang="en-US" dirty="0" smtClean="0"/>
          </a:p>
        </p:txBody>
      </p:sp>
    </p:spTree>
    <p:extLst>
      <p:ext uri="{BB962C8B-B14F-4D97-AF65-F5344CB8AC3E}">
        <p14:creationId xmlns:p14="http://schemas.microsoft.com/office/powerpoint/2010/main" val="2230955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260648"/>
            <a:ext cx="7377112" cy="648072"/>
          </a:xfrm>
        </p:spPr>
        <p:txBody>
          <a:bodyPr/>
          <a:lstStyle/>
          <a:p>
            <a:r>
              <a:rPr lang="en-AU" sz="3200" b="1" dirty="0" smtClean="0">
                <a:solidFill>
                  <a:srgbClr val="17608D"/>
                </a:solidFill>
              </a:rPr>
              <a:t>Trial of FRAMP</a:t>
            </a:r>
          </a:p>
        </p:txBody>
      </p:sp>
      <p:sp>
        <p:nvSpPr>
          <p:cNvPr id="4099" name="Content Placeholder 2"/>
          <p:cNvSpPr>
            <a:spLocks noGrp="1"/>
          </p:cNvSpPr>
          <p:nvPr>
            <p:ph idx="1"/>
          </p:nvPr>
        </p:nvSpPr>
        <p:spPr>
          <a:xfrm>
            <a:off x="467544" y="1556792"/>
            <a:ext cx="8364859" cy="3816424"/>
          </a:xfrm>
        </p:spPr>
        <p:txBody>
          <a:bodyPr/>
          <a:lstStyle/>
          <a:p>
            <a:pPr lvl="0">
              <a:lnSpc>
                <a:spcPct val="90000"/>
              </a:lnSpc>
              <a:spcBef>
                <a:spcPts val="0"/>
              </a:spcBef>
              <a:spcAft>
                <a:spcPts val="1500"/>
              </a:spcAft>
              <a:buClr>
                <a:srgbClr val="17608D"/>
              </a:buClr>
            </a:pPr>
            <a:r>
              <a:rPr lang="en-AU" sz="2400" dirty="0">
                <a:solidFill>
                  <a:srgbClr val="000000"/>
                </a:solidFill>
              </a:rPr>
              <a:t>Trialled for 6 weeks</a:t>
            </a:r>
          </a:p>
          <a:p>
            <a:pPr lvl="0">
              <a:lnSpc>
                <a:spcPct val="90000"/>
              </a:lnSpc>
              <a:spcBef>
                <a:spcPts val="0"/>
              </a:spcBef>
              <a:spcAft>
                <a:spcPts val="1500"/>
              </a:spcAft>
              <a:buClr>
                <a:srgbClr val="17608D"/>
              </a:buClr>
            </a:pPr>
            <a:r>
              <a:rPr lang="en-AU" sz="2400" dirty="0">
                <a:solidFill>
                  <a:srgbClr val="000000"/>
                </a:solidFill>
              </a:rPr>
              <a:t>Bentley, Fremantle, SCGH and </a:t>
            </a:r>
            <a:r>
              <a:rPr lang="en-AU" sz="2400" dirty="0" smtClean="0">
                <a:solidFill>
                  <a:srgbClr val="000000"/>
                </a:solidFill>
              </a:rPr>
              <a:t>RPH</a:t>
            </a:r>
            <a:endParaRPr lang="en-AU" sz="2400" dirty="0">
              <a:solidFill>
                <a:srgbClr val="000000"/>
              </a:solidFill>
            </a:endParaRPr>
          </a:p>
          <a:p>
            <a:pPr lvl="0">
              <a:lnSpc>
                <a:spcPct val="90000"/>
              </a:lnSpc>
              <a:spcBef>
                <a:spcPts val="0"/>
              </a:spcBef>
              <a:spcAft>
                <a:spcPts val="1500"/>
              </a:spcAft>
              <a:buClr>
                <a:srgbClr val="17608D"/>
              </a:buClr>
            </a:pPr>
            <a:r>
              <a:rPr lang="en-AU" sz="2400" dirty="0" smtClean="0">
                <a:solidFill>
                  <a:srgbClr val="000000"/>
                </a:solidFill>
              </a:rPr>
              <a:t>12 wards </a:t>
            </a:r>
            <a:r>
              <a:rPr lang="en-AU" sz="2400" dirty="0">
                <a:solidFill>
                  <a:srgbClr val="000000"/>
                </a:solidFill>
              </a:rPr>
              <a:t>in </a:t>
            </a:r>
            <a:r>
              <a:rPr lang="en-AU" sz="2400" dirty="0" smtClean="0">
                <a:solidFill>
                  <a:srgbClr val="000000"/>
                </a:solidFill>
              </a:rPr>
              <a:t>total – 3 at each site</a:t>
            </a:r>
            <a:endParaRPr lang="en-AU" sz="2400" dirty="0">
              <a:solidFill>
                <a:srgbClr val="000000"/>
              </a:solidFill>
            </a:endParaRPr>
          </a:p>
          <a:p>
            <a:pPr lvl="0">
              <a:lnSpc>
                <a:spcPct val="90000"/>
              </a:lnSpc>
              <a:spcBef>
                <a:spcPts val="0"/>
              </a:spcBef>
              <a:spcAft>
                <a:spcPts val="1500"/>
              </a:spcAft>
              <a:buClr>
                <a:srgbClr val="17608D"/>
              </a:buClr>
            </a:pPr>
            <a:r>
              <a:rPr lang="en-AU" sz="2400" dirty="0" smtClean="0">
                <a:solidFill>
                  <a:srgbClr val="000000"/>
                </a:solidFill>
              </a:rPr>
              <a:t>Evaluation via staff survey - 149 staff participated</a:t>
            </a:r>
          </a:p>
          <a:p>
            <a:pPr lvl="0">
              <a:lnSpc>
                <a:spcPct val="90000"/>
              </a:lnSpc>
              <a:spcBef>
                <a:spcPts val="0"/>
              </a:spcBef>
              <a:spcAft>
                <a:spcPts val="1500"/>
              </a:spcAft>
              <a:buClr>
                <a:srgbClr val="17608D"/>
              </a:buClr>
            </a:pPr>
            <a:r>
              <a:rPr lang="en-AU" sz="2400" dirty="0" smtClean="0">
                <a:solidFill>
                  <a:srgbClr val="000000"/>
                </a:solidFill>
              </a:rPr>
              <a:t>Feedback incorporated </a:t>
            </a:r>
          </a:p>
          <a:p>
            <a:pPr lvl="0">
              <a:lnSpc>
                <a:spcPct val="90000"/>
              </a:lnSpc>
              <a:spcBef>
                <a:spcPts val="0"/>
              </a:spcBef>
              <a:spcAft>
                <a:spcPts val="1500"/>
              </a:spcAft>
              <a:buClr>
                <a:srgbClr val="17608D"/>
              </a:buClr>
            </a:pPr>
            <a:r>
              <a:rPr lang="en-AU" sz="2400" dirty="0" smtClean="0">
                <a:solidFill>
                  <a:srgbClr val="000000"/>
                </a:solidFill>
              </a:rPr>
              <a:t>So….. what did staff say?</a:t>
            </a:r>
            <a:endParaRPr lang="en-AU" sz="2400" dirty="0">
              <a:solidFill>
                <a:srgbClr val="000000"/>
              </a:solidFill>
            </a:endParaRPr>
          </a:p>
        </p:txBody>
      </p:sp>
    </p:spTree>
    <p:extLst>
      <p:ext uri="{BB962C8B-B14F-4D97-AF65-F5344CB8AC3E}">
        <p14:creationId xmlns:p14="http://schemas.microsoft.com/office/powerpoint/2010/main" val="21511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anim calcmode="lin" valueType="num">
                                      <p:cBhvr>
                                        <p:cTn id="7" dur="5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260648"/>
            <a:ext cx="737711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lvl="0"/>
            <a:r>
              <a:rPr kumimoji="0" lang="en-AU" sz="2800" b="1" i="0" u="none" strike="noStrike" kern="0" cap="none" spc="0" normalizeH="0" baseline="0" noProof="0" dirty="0" smtClean="0">
                <a:ln>
                  <a:noFill/>
                </a:ln>
                <a:solidFill>
                  <a:srgbClr val="17608D"/>
                </a:solidFill>
                <a:effectLst/>
                <a:uLnTx/>
                <a:uFillTx/>
                <a:latin typeface="Arial"/>
              </a:rPr>
              <a:t>Provides</a:t>
            </a:r>
            <a:r>
              <a:rPr kumimoji="0" lang="en-AU" sz="2800" b="1" i="0" u="none" strike="noStrike" kern="0" cap="none" spc="0" normalizeH="0" noProof="0" dirty="0" smtClean="0">
                <a:ln>
                  <a:noFill/>
                </a:ln>
                <a:solidFill>
                  <a:srgbClr val="17608D"/>
                </a:solidFill>
                <a:effectLst/>
                <a:uLnTx/>
                <a:uFillTx/>
                <a:latin typeface="Arial"/>
              </a:rPr>
              <a:t> an i</a:t>
            </a:r>
            <a:r>
              <a:rPr kumimoji="0" lang="en-AU" sz="2800" b="1" i="0" u="none" strike="noStrike" kern="0" cap="none" spc="0" normalizeH="0" baseline="0" noProof="0" dirty="0" smtClean="0">
                <a:ln>
                  <a:noFill/>
                </a:ln>
                <a:solidFill>
                  <a:srgbClr val="17608D"/>
                </a:solidFill>
                <a:effectLst/>
                <a:uLnTx/>
                <a:uFillTx/>
                <a:latin typeface="Arial"/>
              </a:rPr>
              <a:t>ntuitive process?</a:t>
            </a:r>
          </a:p>
        </p:txBody>
      </p:sp>
      <p:sp>
        <p:nvSpPr>
          <p:cNvPr id="5" name="Content Placeholder 2"/>
          <p:cNvSpPr txBox="1">
            <a:spLocks/>
          </p:cNvSpPr>
          <p:nvPr/>
        </p:nvSpPr>
        <p:spPr bwMode="auto">
          <a:xfrm>
            <a:off x="455612" y="1628800"/>
            <a:ext cx="8364859" cy="448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57477"/>
              </a:buClr>
              <a:buFont typeface="Wingdings" pitchFamily="2" charset="2"/>
              <a:buChar char="§"/>
              <a:defRPr sz="26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757477"/>
              </a:buClr>
              <a:buFont typeface="Wingdings" pitchFamily="2" charset="2"/>
              <a:buChar char="§"/>
              <a:defRPr sz="2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464E56"/>
              </a:buClr>
              <a:buSzTx/>
              <a:buFont typeface="Wingdings" pitchFamily="2" charset="2"/>
              <a:buNone/>
              <a:tabLst/>
              <a:defRPr/>
            </a:pPr>
            <a:endParaRPr kumimoji="0" lang="en-US" sz="2800" b="0" i="0" u="none" strike="noStrike" kern="0" cap="none" spc="0" normalizeH="0" baseline="0" noProof="0" dirty="0" smtClean="0">
              <a:ln>
                <a:noFill/>
              </a:ln>
              <a:solidFill>
                <a:srgbClr val="000000"/>
              </a:solidFill>
              <a:effectLst/>
              <a:uLnTx/>
              <a:uFillTx/>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13358"/>
            <a:ext cx="8423788" cy="531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140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260648"/>
            <a:ext cx="8136904"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lvl="0"/>
            <a:r>
              <a:rPr kumimoji="0" lang="en-AU" sz="2800" b="1" i="0" u="none" strike="noStrike" kern="0" cap="none" spc="0" normalizeH="0" baseline="0" noProof="0" dirty="0" smtClean="0">
                <a:ln>
                  <a:noFill/>
                </a:ln>
                <a:solidFill>
                  <a:srgbClr val="17608D"/>
                </a:solidFill>
                <a:effectLst/>
                <a:uLnTx/>
                <a:uFillTx/>
                <a:latin typeface="Arial"/>
              </a:rPr>
              <a:t>Prompts a re-screen?</a:t>
            </a:r>
          </a:p>
        </p:txBody>
      </p:sp>
      <p:sp>
        <p:nvSpPr>
          <p:cNvPr id="5" name="Content Placeholder 2"/>
          <p:cNvSpPr txBox="1">
            <a:spLocks/>
          </p:cNvSpPr>
          <p:nvPr/>
        </p:nvSpPr>
        <p:spPr bwMode="auto">
          <a:xfrm>
            <a:off x="455612" y="1628800"/>
            <a:ext cx="8364859" cy="448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57477"/>
              </a:buClr>
              <a:buFont typeface="Wingdings" pitchFamily="2" charset="2"/>
              <a:buChar char="§"/>
              <a:defRPr sz="26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757477"/>
              </a:buClr>
              <a:buFont typeface="Wingdings" pitchFamily="2" charset="2"/>
              <a:buChar char="§"/>
              <a:defRPr sz="2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464E56"/>
              </a:buClr>
              <a:buSzTx/>
              <a:buFont typeface="Wingdings" pitchFamily="2" charset="2"/>
              <a:buNone/>
              <a:tabLst/>
              <a:defRPr/>
            </a:pPr>
            <a:endParaRPr kumimoji="0" lang="en-US" sz="2800" b="0" i="0" u="none" strike="noStrike" kern="0" cap="none" spc="0" normalizeH="0" baseline="0" noProof="0" dirty="0" smtClean="0">
              <a:ln>
                <a:noFill/>
              </a:ln>
              <a:solidFill>
                <a:srgbClr val="000000"/>
              </a:solidFill>
              <a:effectLst/>
              <a:uLnTx/>
              <a:uFillTx/>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829992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30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260648"/>
            <a:ext cx="813690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a:lstStyle>
          <a:p>
            <a:pPr lvl="0"/>
            <a:r>
              <a:rPr kumimoji="0" lang="en-AU" sz="2800" b="1" i="0" u="none" strike="noStrike" kern="0" cap="none" spc="0" normalizeH="0" baseline="0" noProof="0" dirty="0" smtClean="0">
                <a:ln>
                  <a:noFill/>
                </a:ln>
                <a:solidFill>
                  <a:srgbClr val="17608D"/>
                </a:solidFill>
                <a:effectLst/>
                <a:uLnTx/>
                <a:uFillTx/>
                <a:latin typeface="Arial"/>
              </a:rPr>
              <a:t>Impact of signing</a:t>
            </a:r>
            <a:r>
              <a:rPr lang="en-AU" sz="2800" b="1" kern="0" dirty="0" smtClean="0">
                <a:solidFill>
                  <a:srgbClr val="17608D"/>
                </a:solidFill>
                <a:latin typeface="Arial"/>
              </a:rPr>
              <a:t> the FRAMP</a:t>
            </a:r>
            <a:r>
              <a:rPr kumimoji="0" lang="en-AU" sz="2800" b="1" i="0" u="none" strike="noStrike" kern="0" cap="none" spc="0" normalizeH="0" baseline="0" noProof="0" dirty="0" smtClean="0">
                <a:ln>
                  <a:noFill/>
                </a:ln>
                <a:solidFill>
                  <a:srgbClr val="17608D"/>
                </a:solidFill>
                <a:effectLst/>
                <a:uLnTx/>
                <a:uFillTx/>
                <a:latin typeface="Arial"/>
              </a:rPr>
              <a:t>?</a:t>
            </a:r>
          </a:p>
        </p:txBody>
      </p:sp>
      <p:sp>
        <p:nvSpPr>
          <p:cNvPr id="5" name="Content Placeholder 2"/>
          <p:cNvSpPr txBox="1">
            <a:spLocks/>
          </p:cNvSpPr>
          <p:nvPr/>
        </p:nvSpPr>
        <p:spPr bwMode="auto">
          <a:xfrm>
            <a:off x="455612" y="1628800"/>
            <a:ext cx="8364859" cy="448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57477"/>
              </a:buClr>
              <a:buFont typeface="Wingdings" pitchFamily="2" charset="2"/>
              <a:buChar char="§"/>
              <a:defRPr sz="26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757477"/>
              </a:buClr>
              <a:buFont typeface="Wingdings" pitchFamily="2" charset="2"/>
              <a:buChar char="§"/>
              <a:defRPr sz="2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464E56"/>
              </a:buClr>
              <a:buSzTx/>
              <a:buFont typeface="Wingdings" pitchFamily="2" charset="2"/>
              <a:buNone/>
              <a:tabLst/>
              <a:defRPr/>
            </a:pPr>
            <a:endParaRPr kumimoji="0" lang="en-US" sz="2800" b="0" i="0" u="none" strike="noStrike" kern="0" cap="none" spc="0" normalizeH="0" baseline="0" noProof="0" dirty="0" smtClean="0">
              <a:ln>
                <a:noFill/>
              </a:ln>
              <a:solidFill>
                <a:srgbClr val="000000"/>
              </a:solidFill>
              <a:effectLst/>
              <a:uLnTx/>
              <a:uFillTx/>
              <a:latin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70" y="1208999"/>
            <a:ext cx="8497887" cy="53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987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ducation for FRAMP v6 - new template">
  <a:themeElements>
    <a:clrScheme name="DoH Aqua PMS 315 2014">
      <a:dk1>
        <a:srgbClr val="000000"/>
      </a:dk1>
      <a:lt1>
        <a:srgbClr val="FFFFFF"/>
      </a:lt1>
      <a:dk2>
        <a:srgbClr val="464E56"/>
      </a:dk2>
      <a:lt2>
        <a:srgbClr val="FFFFFF"/>
      </a:lt2>
      <a:accent1>
        <a:srgbClr val="005B6C"/>
      </a:accent1>
      <a:accent2>
        <a:srgbClr val="005B6C"/>
      </a:accent2>
      <a:accent3>
        <a:srgbClr val="005B6C"/>
      </a:accent3>
      <a:accent4>
        <a:srgbClr val="005B6C"/>
      </a:accent4>
      <a:accent5>
        <a:srgbClr val="005B6C"/>
      </a:accent5>
      <a:accent6>
        <a:srgbClr val="005B6C"/>
      </a:accent6>
      <a:hlink>
        <a:srgbClr val="095489"/>
      </a:hlink>
      <a:folHlink>
        <a:srgbClr val="095489"/>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4B8D"/>
        </a:dk2>
        <a:lt2>
          <a:srgbClr val="757477"/>
        </a:lt2>
        <a:accent1>
          <a:srgbClr val="004B8D"/>
        </a:accent1>
        <a:accent2>
          <a:srgbClr val="004B8D"/>
        </a:accent2>
        <a:accent3>
          <a:srgbClr val="FFFFFF"/>
        </a:accent3>
        <a:accent4>
          <a:srgbClr val="000000"/>
        </a:accent4>
        <a:accent5>
          <a:srgbClr val="AAB1C5"/>
        </a:accent5>
        <a:accent6>
          <a:srgbClr val="00437F"/>
        </a:accent6>
        <a:hlink>
          <a:srgbClr val="004B8D"/>
        </a:hlink>
        <a:folHlink>
          <a:srgbClr val="7574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 for FRAMP v6 - new template</Template>
  <TotalTime>271</TotalTime>
  <Words>731</Words>
  <Application>Microsoft Office PowerPoint</Application>
  <PresentationFormat>On-screen Show (4:3)</PresentationFormat>
  <Paragraphs>98</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Education for FRAMP v6 - new template</vt:lpstr>
      <vt:lpstr>Office Theme</vt:lpstr>
      <vt:lpstr>Falls Risk Assessment and Management Plan   (FRAMP) </vt:lpstr>
      <vt:lpstr>Outline of presentation</vt:lpstr>
      <vt:lpstr>Revision of FRMT</vt:lpstr>
      <vt:lpstr>Revision of FRMT</vt:lpstr>
      <vt:lpstr>Overview of improvements</vt:lpstr>
      <vt:lpstr>Trial of FRAMP</vt:lpstr>
      <vt:lpstr>PowerPoint Presentation</vt:lpstr>
      <vt:lpstr>PowerPoint Presentation</vt:lpstr>
      <vt:lpstr>PowerPoint Presentation</vt:lpstr>
      <vt:lpstr>PowerPoint Presentation</vt:lpstr>
      <vt:lpstr>PowerPoint Presentation</vt:lpstr>
      <vt:lpstr>Comments/Feedback</vt:lpstr>
      <vt:lpstr>PowerPoint Presentation</vt:lpstr>
      <vt:lpstr>PowerPoint Presentation</vt:lpstr>
      <vt:lpstr>PowerPoint Presentation</vt:lpstr>
      <vt:lpstr>PowerPoint Presentation</vt:lpstr>
      <vt:lpstr>PowerPoint Presentation</vt:lpstr>
      <vt:lpstr>Conclusion</vt:lpstr>
      <vt:lpstr>Questions?????????</vt:lpstr>
    </vt:vector>
  </TitlesOfParts>
  <Company>Department of Health 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Risk Assessment and Management Plan (FRAMP) Education Package</dc:title>
  <dc:subject>A powerpoint presentation outlining how to use the Falls Risk Assessment and Management Plan (FRAMP)</dc:subject>
  <dc:creator>Falls Prevention Community of Practice, Department of Health WA</dc:creator>
  <cp:keywords>FRAMP, falls risk assessment and management plan, FRMT, fall, COP, community of practice, WA Health, DOH, Department of Health, Standard 10, management, tool, form</cp:keywords>
  <cp:lastModifiedBy>Dobson, Steve</cp:lastModifiedBy>
  <cp:revision>10</cp:revision>
  <dcterms:created xsi:type="dcterms:W3CDTF">2014-09-24T06:41:33Z</dcterms:created>
  <dcterms:modified xsi:type="dcterms:W3CDTF">2015-03-24T07:17:07Z</dcterms:modified>
</cp:coreProperties>
</file>