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83" r:id="rId3"/>
    <p:sldId id="293" r:id="rId4"/>
    <p:sldId id="290" r:id="rId5"/>
    <p:sldId id="284" r:id="rId6"/>
    <p:sldId id="285" r:id="rId7"/>
    <p:sldId id="265" r:id="rId8"/>
    <p:sldId id="276" r:id="rId9"/>
    <p:sldId id="277" r:id="rId10"/>
    <p:sldId id="279" r:id="rId11"/>
    <p:sldId id="278" r:id="rId12"/>
    <p:sldId id="280" r:id="rId13"/>
    <p:sldId id="291" r:id="rId14"/>
    <p:sldId id="259" r:id="rId15"/>
    <p:sldId id="268" r:id="rId16"/>
    <p:sldId id="263" r:id="rId17"/>
    <p:sldId id="281" r:id="rId18"/>
    <p:sldId id="261" r:id="rId19"/>
    <p:sldId id="262" r:id="rId20"/>
    <p:sldId id="260" r:id="rId21"/>
    <p:sldId id="264" r:id="rId22"/>
    <p:sldId id="270" r:id="rId23"/>
    <p:sldId id="295" r:id="rId24"/>
    <p:sldId id="273" r:id="rId25"/>
    <p:sldId id="292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vle Elks" initials="R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183" autoAdjust="0"/>
  </p:normalViewPr>
  <p:slideViewPr>
    <p:cSldViewPr>
      <p:cViewPr varScale="1">
        <p:scale>
          <a:sx n="67" d="100"/>
          <a:sy n="67" d="100"/>
        </p:scale>
        <p:origin x="-22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D0796-BD5C-46B7-AF2E-34014A46974F}" type="datetimeFigureOut">
              <a:rPr lang="en-AU" smtClean="0"/>
              <a:t>20/08/2019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49244-5A49-4609-9071-9B4C819609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22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1769F-7797-482F-920D-AB376CEE91AC}" type="datetimeFigureOut">
              <a:rPr lang="en-AU" smtClean="0"/>
              <a:t>20/08/2019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6170-B2D8-485B-BF51-94F5A2FA5B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2535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46290111400099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732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aseline="0" dirty="0" smtClean="0"/>
              <a:t>Reference</a:t>
            </a:r>
            <a:r>
              <a:rPr lang="en-AU" sz="1200" baseline="0" dirty="0" smtClean="0"/>
              <a:t>: National Oceanic &amp; Atmospheric Administration, Earth System Research Laboratory, Global Monitoring Division</a:t>
            </a:r>
            <a:br>
              <a:rPr lang="en-AU" sz="1200" baseline="0" dirty="0" smtClean="0"/>
            </a:br>
            <a:r>
              <a:rPr lang="en-AU" sz="1200" baseline="0" dirty="0" smtClean="0"/>
              <a:t>Trends in Atmospheric Carbon Dioxide</a:t>
            </a:r>
            <a:br>
              <a:rPr lang="en-AU" sz="1200" baseline="0" dirty="0" smtClean="0"/>
            </a:br>
            <a:r>
              <a:rPr lang="en-AU" sz="1200" baseline="0" dirty="0" smtClean="0"/>
              <a:t>https://www.esrl.noaa.gov/gmd/ccgg/trends/</a:t>
            </a:r>
            <a:br>
              <a:rPr lang="en-AU" sz="1200" baseline="0" dirty="0" smtClean="0"/>
            </a:br>
            <a:r>
              <a:rPr lang="en-AU" sz="1200" baseline="0" dirty="0" smtClean="0"/>
              <a:t>Accessed: 26 July 2019</a:t>
            </a: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Reference </a:t>
            </a:r>
            <a:r>
              <a:rPr lang="en-AU" dirty="0" smtClean="0"/>
              <a:t>1: National Oceanic</a:t>
            </a:r>
            <a:r>
              <a:rPr lang="en-AU" baseline="0" dirty="0" smtClean="0"/>
              <a:t> and Atmospheric Administration, National </a:t>
            </a:r>
            <a:r>
              <a:rPr lang="en-AU" baseline="0" dirty="0" err="1" smtClean="0"/>
              <a:t>Centers</a:t>
            </a:r>
            <a:r>
              <a:rPr lang="en-AU" baseline="0" dirty="0" smtClean="0"/>
              <a:t> for Environmental Information</a:t>
            </a:r>
            <a:br>
              <a:rPr lang="en-AU" baseline="0" dirty="0" smtClean="0"/>
            </a:br>
            <a:r>
              <a:rPr lang="en-AU" baseline="0" dirty="0" smtClean="0"/>
              <a:t>Temperature Change and Carbon Dioxide Change</a:t>
            </a:r>
            <a:br>
              <a:rPr lang="en-AU" baseline="0" dirty="0" smtClean="0"/>
            </a:br>
            <a:r>
              <a:rPr lang="en-AU" baseline="0" dirty="0" smtClean="0"/>
              <a:t>https://www.ncdc.noaa.gov/global-warming/temperature-change</a:t>
            </a:r>
            <a:br>
              <a:rPr lang="en-AU" baseline="0" dirty="0" smtClean="0"/>
            </a:br>
            <a:r>
              <a:rPr lang="en-AU" baseline="0" dirty="0" smtClean="0"/>
              <a:t>Accessed: 25 July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Reference 2: CSIRO</a:t>
            </a:r>
            <a:br>
              <a:rPr lang="en-AU" baseline="0" dirty="0" smtClean="0"/>
            </a:br>
            <a:r>
              <a:rPr lang="en-AU" baseline="0" dirty="0" smtClean="0"/>
              <a:t>Latest Cape Grim greenhouse gas data</a:t>
            </a:r>
            <a:r>
              <a:rPr lang="en-AU" baseline="0" dirty="0"/>
              <a:t/>
            </a:r>
            <a:br>
              <a:rPr lang="en-AU" baseline="0" dirty="0"/>
            </a:br>
            <a:r>
              <a:rPr lang="en-AU" baseline="0" dirty="0" smtClean="0"/>
              <a:t>https://www.csiro.au/en/Research/OandA/Areas/Assessing-our-climate/Latest-greenhouse-gas-data</a:t>
            </a:r>
            <a:br>
              <a:rPr lang="en-AU" baseline="0" dirty="0" smtClean="0"/>
            </a:br>
            <a:r>
              <a:rPr lang="en-AU" baseline="0" dirty="0" smtClean="0"/>
              <a:t>Accessed: 25 July 2019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baseline="0" dirty="0" smtClean="0"/>
              <a:t>S</a:t>
            </a:r>
            <a:r>
              <a:rPr lang="en-AU" sz="1200" dirty="0" smtClean="0"/>
              <a:t>ourced from NASA: Change in sea level since 1993 as observed</a:t>
            </a:r>
            <a:r>
              <a:rPr lang="en-AU" sz="1200" baseline="0" dirty="0" smtClean="0"/>
              <a:t> by NASA satellites</a:t>
            </a:r>
            <a:endParaRPr lang="en-A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/>
              <a:t>Reference: The Climate Reality Project</a:t>
            </a:r>
            <a:br>
              <a:rPr lang="en-AU" sz="1200" dirty="0" smtClean="0"/>
            </a:br>
            <a:r>
              <a:rPr lang="en-AU" sz="1200" dirty="0" smtClean="0"/>
              <a:t>Get</a:t>
            </a:r>
            <a:r>
              <a:rPr lang="en-AU" sz="1200" baseline="0" dirty="0" smtClean="0"/>
              <a:t> the Facts: Why are sea levels rising? </a:t>
            </a:r>
            <a:br>
              <a:rPr lang="en-AU" sz="1200" baseline="0" dirty="0" smtClean="0"/>
            </a:br>
            <a:r>
              <a:rPr lang="en-AU" sz="1200" baseline="0" dirty="0" smtClean="0"/>
              <a:t>Published 31 October 2018</a:t>
            </a:r>
            <a:br>
              <a:rPr lang="en-AU" sz="1200" baseline="0" dirty="0" smtClean="0"/>
            </a:br>
            <a:r>
              <a:rPr lang="en-AU" sz="1200" baseline="0" dirty="0" smtClean="0"/>
              <a:t>https://www.climaterealityproject.org/blog/get-facts-why-are-sea-levels-rising</a:t>
            </a:r>
            <a:br>
              <a:rPr lang="en-AU" sz="1200" baseline="0" dirty="0" smtClean="0"/>
            </a:br>
            <a:r>
              <a:rPr lang="en-AU" sz="1200" baseline="0" dirty="0" smtClean="0"/>
              <a:t>Accessed 26 July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References: Climate Commission</a:t>
            </a:r>
          </a:p>
          <a:p>
            <a:r>
              <a:rPr lang="en-AU" dirty="0" smtClean="0"/>
              <a:t>The</a:t>
            </a:r>
            <a:r>
              <a:rPr lang="en-AU" baseline="0" dirty="0" smtClean="0"/>
              <a:t> Critical Decade 2013: Climate Change Science, Risks and Responses</a:t>
            </a:r>
          </a:p>
          <a:p>
            <a:r>
              <a:rPr lang="en-AU" baseline="0" dirty="0" smtClean="0"/>
              <a:t>Climate Change Impacts for Western Australia</a:t>
            </a:r>
          </a:p>
          <a:p>
            <a:r>
              <a:rPr lang="en-AU" baseline="0" dirty="0" smtClean="0"/>
              <a:t>Available from: https://www.climatecouncil.org.au/resources/climate-change-impacts-for-western-australia/</a:t>
            </a:r>
          </a:p>
          <a:p>
            <a:r>
              <a:rPr lang="en-AU" baseline="0" dirty="0" smtClean="0"/>
              <a:t>Accessed: 25 July 2019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73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Reference</a:t>
            </a:r>
            <a:r>
              <a:rPr lang="en-AU" baseline="0" dirty="0" smtClean="0"/>
              <a:t>: CSIRO &amp; Australian Government, Bureau of Meteorology</a:t>
            </a:r>
            <a:br>
              <a:rPr lang="en-AU" baseline="0" dirty="0" smtClean="0"/>
            </a:br>
            <a:r>
              <a:rPr lang="en-AU" baseline="0" dirty="0" smtClean="0"/>
              <a:t>State of the Climate 2018</a:t>
            </a:r>
            <a:br>
              <a:rPr lang="en-AU" baseline="0" dirty="0" smtClean="0"/>
            </a:br>
            <a:r>
              <a:rPr lang="en-AU" baseline="0" dirty="0" smtClean="0"/>
              <a:t>Australia’s changing climate (p4)</a:t>
            </a:r>
            <a:br>
              <a:rPr lang="en-AU" baseline="0" dirty="0" smtClean="0"/>
            </a:br>
            <a:r>
              <a:rPr lang="en-AU" baseline="0" dirty="0" smtClean="0"/>
              <a:t>Report downloaded from: https://www.csiro.au/en/Showcase/state-of-the-climate</a:t>
            </a:r>
            <a:br>
              <a:rPr lang="en-AU" baseline="0" dirty="0" smtClean="0"/>
            </a:br>
            <a:r>
              <a:rPr lang="en-AU" baseline="0" dirty="0" smtClean="0"/>
              <a:t>Accessed 25 July 2019</a:t>
            </a:r>
            <a:br>
              <a:rPr lang="en-AU" baseline="0" dirty="0" smtClean="0"/>
            </a:b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Paris agreement: still hit 3 degrees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Reference: CSIRO</a:t>
            </a:r>
          </a:p>
          <a:p>
            <a:r>
              <a:rPr lang="en-US" baseline="0" dirty="0" smtClean="0"/>
              <a:t>Climate Change in Australia: Projections for Australia’s NRM Regions Technical Report (2015)</a:t>
            </a:r>
            <a:br>
              <a:rPr lang="en-US" baseline="0" dirty="0" smtClean="0"/>
            </a:br>
            <a:r>
              <a:rPr lang="en-US" baseline="0" dirty="0" smtClean="0"/>
              <a:t>Available from: https://www.climatechangeinaustralia.gov.au/en/publications-library/technical-report/</a:t>
            </a:r>
          </a:p>
          <a:p>
            <a:r>
              <a:rPr lang="en-US" baseline="0" dirty="0" smtClean="0"/>
              <a:t>Accessed: 25 July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4D1FF2-2AE2-D74F-86A6-0BD7E6A45059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41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40 years of change in temperature</a:t>
            </a:r>
          </a:p>
          <a:p>
            <a:endParaRPr lang="en-AU" dirty="0" smtClean="0"/>
          </a:p>
          <a:p>
            <a:r>
              <a:rPr lang="en-AU" dirty="0" smtClean="0"/>
              <a:t>Reference:</a:t>
            </a:r>
            <a:r>
              <a:rPr lang="en-AU" baseline="0" dirty="0" smtClean="0"/>
              <a:t> Australian Bureau of Meteorology</a:t>
            </a:r>
            <a:br>
              <a:rPr lang="en-AU" baseline="0" dirty="0" smtClean="0"/>
            </a:br>
            <a:r>
              <a:rPr lang="en-AU" baseline="0" dirty="0" smtClean="0"/>
              <a:t>Australian climate variability &amp; change – Trend maps</a:t>
            </a:r>
          </a:p>
          <a:p>
            <a:r>
              <a:rPr lang="en-AU" baseline="0" dirty="0" smtClean="0"/>
              <a:t>Issued 26 March 2019</a:t>
            </a:r>
            <a:br>
              <a:rPr lang="en-AU" baseline="0" dirty="0" smtClean="0"/>
            </a:br>
            <a:r>
              <a:rPr lang="en-AU" baseline="0" dirty="0" smtClean="0"/>
              <a:t>Available from: http://www.bom.gov.au/climate/change/#tabs=Tracker&amp;tracker=trend-maps</a:t>
            </a:r>
          </a:p>
          <a:p>
            <a:r>
              <a:rPr lang="en-AU" baseline="0" dirty="0" smtClean="0"/>
              <a:t>Accessed: 26 July 2019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346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813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90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534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870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References: Climate Commission</a:t>
            </a:r>
          </a:p>
          <a:p>
            <a:r>
              <a:rPr lang="en-AU" dirty="0" smtClean="0"/>
              <a:t>The</a:t>
            </a:r>
            <a:r>
              <a:rPr lang="en-AU" baseline="0" dirty="0" smtClean="0"/>
              <a:t> Critical Decade 2013: Climate Change Science, Risks and Responses</a:t>
            </a:r>
          </a:p>
          <a:p>
            <a:r>
              <a:rPr lang="en-AU" baseline="0" dirty="0" smtClean="0"/>
              <a:t>Climate Change Impacts for Western Australia</a:t>
            </a:r>
          </a:p>
          <a:p>
            <a:r>
              <a:rPr lang="en-AU" baseline="0" dirty="0" smtClean="0"/>
              <a:t>Available from: https://www.climatecouncil.org.au/resources/climate-change-impacts-for-western-australia/</a:t>
            </a:r>
          </a:p>
          <a:p>
            <a:r>
              <a:rPr lang="en-AU" baseline="0" dirty="0" smtClean="0"/>
              <a:t>Accessed: 25 July 2019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922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Reference: World Health Organization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COP24 Special Report – Health and Climate Change</a:t>
            </a:r>
            <a:endParaRPr lang="en-AU" dirty="0" smtClean="0"/>
          </a:p>
          <a:p>
            <a:r>
              <a:rPr lang="en-AU" dirty="0" smtClean="0"/>
              <a:t>Available from: </a:t>
            </a:r>
            <a:r>
              <a:rPr lang="en-A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https://www.who.int/globalchange/publications/COP24-report-health-climate-change/en/</a:t>
            </a:r>
          </a:p>
          <a:p>
            <a:r>
              <a:rPr lang="en-AU" dirty="0" smtClean="0"/>
              <a:t>Accessed</a:t>
            </a:r>
            <a:r>
              <a:rPr lang="en-AU" baseline="0" dirty="0" smtClean="0"/>
              <a:t>: 26 July 2019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020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Reference</a:t>
            </a:r>
            <a:r>
              <a:rPr lang="en-AU" dirty="0" smtClean="0"/>
              <a:t>: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Coates L, Haynes K, O’Brien J,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McAnerney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Dimer de Oliveira F.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Exploring 167 years of vulnerability: an examination of extreme heat events in Australia 1844-2010.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Envsci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[Internet]. 2014 June [cited 2019 Feb 19]; 42(12): 33-44. Available from: </a:t>
            </a:r>
            <a:r>
              <a:rPr lang="en-A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https://www.sciencedirect.com/science/article/pii/S1462901114000999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287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16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19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149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71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663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 smtClean="0">
                <a:solidFill>
                  <a:schemeClr val="tx1"/>
                </a:solidFill>
              </a:rPr>
              <a:t>Reference</a:t>
            </a:r>
            <a:r>
              <a:rPr lang="en-AU" sz="1200" dirty="0" smtClean="0">
                <a:solidFill>
                  <a:schemeClr val="tx1"/>
                </a:solidFill>
              </a:rPr>
              <a:t>: Australian Government, Department</a:t>
            </a:r>
            <a:r>
              <a:rPr lang="en-AU" sz="1200" baseline="0" dirty="0" smtClean="0">
                <a:solidFill>
                  <a:schemeClr val="tx1"/>
                </a:solidFill>
              </a:rPr>
              <a:t> of the Environment and Energy</a:t>
            </a:r>
            <a:br>
              <a:rPr lang="en-AU" sz="1200" baseline="0" dirty="0" smtClean="0">
                <a:solidFill>
                  <a:schemeClr val="tx1"/>
                </a:solidFill>
              </a:rPr>
            </a:br>
            <a:r>
              <a:rPr lang="en-AU" sz="1200" baseline="0" dirty="0" smtClean="0">
                <a:solidFill>
                  <a:schemeClr val="tx1"/>
                </a:solidFill>
              </a:rPr>
              <a:t>Greenhouse effect</a:t>
            </a:r>
            <a:br>
              <a:rPr lang="en-AU" sz="1200" baseline="0" dirty="0" smtClean="0">
                <a:solidFill>
                  <a:schemeClr val="tx1"/>
                </a:solidFill>
              </a:rPr>
            </a:br>
            <a:r>
              <a:rPr lang="en-AU" sz="1200" baseline="0" dirty="0" smtClean="0">
                <a:solidFill>
                  <a:schemeClr val="tx1"/>
                </a:solidFill>
              </a:rPr>
              <a:t>https://www.environment.gov.au/climate-change/climate-science-data/climate-science/greenhouse-effect</a:t>
            </a:r>
            <a:br>
              <a:rPr lang="en-AU" sz="1200" baseline="0" dirty="0" smtClean="0">
                <a:solidFill>
                  <a:schemeClr val="tx1"/>
                </a:solidFill>
              </a:rPr>
            </a:br>
            <a:r>
              <a:rPr lang="en-AU" sz="1200" baseline="0" dirty="0" smtClean="0">
                <a:solidFill>
                  <a:schemeClr val="tx1"/>
                </a:solidFill>
              </a:rPr>
              <a:t>Accessed: 25 July 2019</a:t>
            </a:r>
            <a:endParaRPr lang="en-AU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F6170-B2D8-485B-BF51-94F5A2FA5BF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7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8424936" cy="457200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A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7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760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FF972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376" y="6597352"/>
            <a:ext cx="762000" cy="149736"/>
          </a:xfrm>
          <a:prstGeom prst="rect">
            <a:avLst/>
          </a:prstGeom>
        </p:spPr>
        <p:txBody>
          <a:bodyPr/>
          <a:lstStyle/>
          <a:p>
            <a:fld id="{1F8F8F17-669E-4508-8238-16CB05834727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3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67544" y="6597352"/>
            <a:ext cx="7416824" cy="169168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>
              <a:solidFill>
                <a:srgbClr val="FF9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3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7544" y="6597352"/>
            <a:ext cx="7416824" cy="169168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ctr"/>
            <a:endParaRPr lang="en-AU" dirty="0">
              <a:solidFill>
                <a:srgbClr val="FF9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Tx/>
        <a:buFont typeface="Wingdings 2" panose="05020102010507070707" pitchFamily="18" charset="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7008" indent="0" algn="l" rtl="0" eaLnBrk="1" latinLnBrk="0" hangingPunct="1">
        <a:spcBef>
          <a:spcPts val="300"/>
        </a:spcBef>
        <a:buClr>
          <a:schemeClr val="accent3"/>
        </a:buClr>
        <a:buFont typeface="Georgia"/>
        <a:buNone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Climate Health WA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266928" cy="1752600"/>
          </a:xfrm>
        </p:spPr>
        <p:txBody>
          <a:bodyPr/>
          <a:lstStyle/>
          <a:p>
            <a:r>
              <a:rPr lang="en-AU" dirty="0" smtClean="0"/>
              <a:t>Public Forums</a:t>
            </a:r>
          </a:p>
          <a:p>
            <a:r>
              <a:rPr lang="en-AU" sz="1800" i="1" dirty="0" smtClean="0"/>
              <a:t>29 July to 20 August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6376" y="6118041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prstClr val="white"/>
                </a:solidFill>
              </a:rPr>
              <a:t>WA</a:t>
            </a:r>
            <a:endParaRPr lang="en-AU" sz="1600" dirty="0">
              <a:solidFill>
                <a:prstClr val="white"/>
              </a:solidFill>
            </a:endParaRPr>
          </a:p>
        </p:txBody>
      </p:sp>
      <p:pic>
        <p:nvPicPr>
          <p:cNvPr id="1026" name="Picture 2" descr="W:\Communications\EPG\Comms\AA Communications 2019\Special Projects\Climate Change Inquiry\Twitter\climatehealthwaicon-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57" y="5445224"/>
            <a:ext cx="1185123" cy="118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Greenhouse gas levels, Hawaii</a:t>
            </a:r>
            <a:br>
              <a:rPr lang="en-AU" dirty="0" smtClean="0"/>
            </a:br>
            <a:r>
              <a:rPr lang="en-AU" sz="1600" dirty="0" smtClean="0"/>
              <a:t>1958: 313ppm						2018: 411ppm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37" y="2204864"/>
            <a:ext cx="5292523" cy="3924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594928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National Oceanic &amp; Atmospheric Administration (NOAA),  Earth System Research Laboratory (2019)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4250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Temperature linked to CO</a:t>
            </a:r>
            <a:r>
              <a:rPr lang="en-AU" baseline="-25000" dirty="0" smtClean="0"/>
              <a:t>2</a:t>
            </a:r>
            <a:r>
              <a:rPr lang="en-AU" sz="2700" dirty="0" smtClean="0"/>
              <a:t>:</a:t>
            </a:r>
            <a:r>
              <a:rPr lang="en-AU" baseline="-25000" dirty="0" smtClean="0"/>
              <a:t> </a:t>
            </a:r>
            <a:r>
              <a:rPr lang="en-AU" sz="2200" dirty="0" smtClean="0"/>
              <a:t>the glacial cycles of the past several hundred thousand years</a:t>
            </a:r>
            <a:endParaRPr lang="en-AU" sz="2200" baseline="-25000" dirty="0"/>
          </a:p>
        </p:txBody>
      </p:sp>
      <p:pic>
        <p:nvPicPr>
          <p:cNvPr id="2050" name="Picture 2" descr="C:\Users\he130571\Desktop\CO2 and 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4864"/>
            <a:ext cx="621934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1" y="5096217"/>
            <a:ext cx="293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NOAA, National </a:t>
            </a:r>
            <a:r>
              <a:rPr lang="en-AU" sz="1200" dirty="0" err="1" smtClean="0"/>
              <a:t>Centers</a:t>
            </a:r>
            <a:r>
              <a:rPr lang="en-AU" sz="1200" dirty="0" smtClean="0"/>
              <a:t> for Environmental Information (2019)</a:t>
            </a:r>
            <a:endParaRPr lang="en-AU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0" b="25594"/>
          <a:stretch/>
        </p:blipFill>
        <p:spPr>
          <a:xfrm>
            <a:off x="3923928" y="3120787"/>
            <a:ext cx="5082326" cy="3260541"/>
          </a:xfrm>
          <a:prstGeom prst="rect">
            <a:avLst/>
          </a:prstGeom>
        </p:spPr>
      </p:pic>
      <p:sp>
        <p:nvSpPr>
          <p:cNvPr id="11" name="Curved Right Arrow 10"/>
          <p:cNvSpPr/>
          <p:nvPr/>
        </p:nvSpPr>
        <p:spPr>
          <a:xfrm rot="1672098">
            <a:off x="3499476" y="2050225"/>
            <a:ext cx="1118435" cy="3283169"/>
          </a:xfrm>
          <a:prstGeom prst="curvedRightArrow">
            <a:avLst>
              <a:gd name="adj1" fmla="val 14568"/>
              <a:gd name="adj2" fmla="val 44450"/>
              <a:gd name="adj3" fmla="val 2039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624834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CSIRO (2019)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78477" y="4553090"/>
            <a:ext cx="3604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0" dirty="0" smtClean="0">
                <a:solidFill>
                  <a:srgbClr val="FF0000"/>
                </a:solidFill>
              </a:rPr>
              <a:t>[</a:t>
            </a:r>
            <a:endParaRPr lang="en-AU" sz="5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Rise in sea levels</a:t>
            </a:r>
            <a:endParaRPr lang="en-A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6223549"/>
            <a:ext cx="329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The Climate Reality Project (2018)</a:t>
            </a:r>
            <a:endParaRPr lang="en-AU" sz="1200" dirty="0"/>
          </a:p>
        </p:txBody>
      </p:sp>
      <p:pic>
        <p:nvPicPr>
          <p:cNvPr id="4098" name="Picture 2" descr="C:\Users\he130571\Desktop\blog-sealevelrise-nasa_grap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6967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Coastal flooding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4585696"/>
          </a:xfrm>
        </p:spPr>
        <p:txBody>
          <a:bodyPr/>
          <a:lstStyle/>
          <a:p>
            <a:pPr lvl="0">
              <a:buClr>
                <a:srgbClr val="000000"/>
              </a:buClr>
            </a:pPr>
            <a:r>
              <a:rPr lang="en-AU" sz="2400" dirty="0">
                <a:solidFill>
                  <a:prstClr val="black"/>
                </a:solidFill>
              </a:rPr>
              <a:t>Rising sea </a:t>
            </a:r>
            <a:r>
              <a:rPr lang="en-AU" sz="2400" dirty="0" smtClean="0">
                <a:solidFill>
                  <a:prstClr val="black"/>
                </a:solidFill>
              </a:rPr>
              <a:t>level increases the base level for a storm surge</a:t>
            </a:r>
          </a:p>
          <a:p>
            <a:pPr lvl="0">
              <a:buClr>
                <a:srgbClr val="000000"/>
              </a:buClr>
            </a:pPr>
            <a:r>
              <a:rPr lang="en-AU" sz="2400" dirty="0" smtClean="0">
                <a:solidFill>
                  <a:prstClr val="black"/>
                </a:solidFill>
              </a:rPr>
              <a:t>More </a:t>
            </a:r>
            <a:r>
              <a:rPr lang="en-AU" sz="2400" dirty="0">
                <a:solidFill>
                  <a:prstClr val="black"/>
                </a:solidFill>
              </a:rPr>
              <a:t>coastal flooding</a:t>
            </a:r>
          </a:p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10457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5756" y="6248345"/>
            <a:ext cx="423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Climate Commission, The Critical Decade (2013)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66" y="112474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Australia’s rise in temperature</a:t>
            </a:r>
            <a:endParaRPr lang="en-AU" dirty="0"/>
          </a:p>
        </p:txBody>
      </p:sp>
      <p:pic>
        <p:nvPicPr>
          <p:cNvPr id="6" name="Picture 5" descr="http://www.bom.gov.au/state-of-the-climate/images/2018/Temperature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176464" cy="27782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076056" y="55892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</a:t>
            </a:r>
            <a:r>
              <a:rPr lang="en-AU" sz="1200" dirty="0"/>
              <a:t>CSIRO &amp; Bureau of Meteorology, </a:t>
            </a:r>
            <a:r>
              <a:rPr lang="en-AU" sz="1200" dirty="0" smtClean="0"/>
              <a:t>State of the Climate Report (2018)</a:t>
            </a: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858555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2400" dirty="0">
                <a:ea typeface="Calibri"/>
                <a:cs typeface="Times New Roman"/>
              </a:rPr>
              <a:t>Australia is getting hotter (just over 1</a:t>
            </a:r>
            <a:r>
              <a:rPr lang="en-AU" sz="2400" baseline="30000" dirty="0">
                <a:ea typeface="Calibri"/>
                <a:cs typeface="Times New Roman"/>
              </a:rPr>
              <a:t>0</a:t>
            </a:r>
            <a:r>
              <a:rPr lang="en-AU" sz="2400" dirty="0">
                <a:ea typeface="Calibri"/>
                <a:cs typeface="Times New Roman"/>
              </a:rPr>
              <a:t>C since 1910)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AU" sz="2400" dirty="0">
                <a:ea typeface="Calibri"/>
                <a:cs typeface="Times New Roman"/>
              </a:rPr>
              <a:t>All seasons and both day and night temperatures affected</a:t>
            </a:r>
          </a:p>
          <a:p>
            <a:pPr marL="342900" indent="-342900">
              <a:spcAft>
                <a:spcPts val="850"/>
              </a:spcAft>
              <a:buFont typeface="Symbol"/>
              <a:buChar char=""/>
            </a:pPr>
            <a:r>
              <a:rPr lang="en-AU" sz="2400" dirty="0">
                <a:ea typeface="Calibri"/>
                <a:cs typeface="Times New Roman"/>
              </a:rPr>
              <a:t>More extreme heat </a:t>
            </a:r>
            <a:r>
              <a:rPr lang="en-AU" sz="2400" dirty="0" smtClean="0">
                <a:ea typeface="Calibri"/>
                <a:cs typeface="Times New Roman"/>
              </a:rPr>
              <a:t>events</a:t>
            </a:r>
            <a:br>
              <a:rPr lang="en-AU" sz="2400" dirty="0" smtClean="0">
                <a:ea typeface="Calibri"/>
                <a:cs typeface="Times New Roman"/>
              </a:rPr>
            </a:br>
            <a:r>
              <a:rPr lang="en-AU" sz="1800" i="1" dirty="0">
                <a:ea typeface="Calibri"/>
                <a:cs typeface="Times New Roman"/>
              </a:rPr>
              <a:t>E</a:t>
            </a:r>
            <a:r>
              <a:rPr lang="en-AU" sz="1800" i="1" dirty="0" smtClean="0">
                <a:ea typeface="Calibri"/>
                <a:cs typeface="Times New Roman"/>
              </a:rPr>
              <a:t>xtreme </a:t>
            </a:r>
            <a:r>
              <a:rPr lang="en-AU" sz="1800" i="1" dirty="0">
                <a:ea typeface="Calibri"/>
                <a:cs typeface="Times New Roman"/>
              </a:rPr>
              <a:t>heat days are days where the temperature is greater than the 99</a:t>
            </a:r>
            <a:r>
              <a:rPr lang="en-AU" sz="1800" i="1" baseline="30000" dirty="0">
                <a:ea typeface="Calibri"/>
                <a:cs typeface="Times New Roman"/>
              </a:rPr>
              <a:t>th</a:t>
            </a:r>
            <a:r>
              <a:rPr lang="en-AU" sz="1800" i="1" dirty="0">
                <a:ea typeface="Calibri"/>
                <a:cs typeface="Times New Roman"/>
              </a:rPr>
              <a:t> percentile of each </a:t>
            </a:r>
            <a:r>
              <a:rPr lang="en-AU" sz="1800" i="1" dirty="0" smtClean="0">
                <a:ea typeface="Calibri"/>
                <a:cs typeface="Times New Roman"/>
              </a:rPr>
              <a:t>month between </a:t>
            </a:r>
            <a:r>
              <a:rPr lang="en-AU" sz="1800" i="1" dirty="0">
                <a:ea typeface="Calibri"/>
                <a:cs typeface="Times New Roman"/>
              </a:rPr>
              <a:t>1910 and 2017</a:t>
            </a:r>
            <a:endParaRPr lang="en-AU" sz="1800" i="1" dirty="0"/>
          </a:p>
          <a:p>
            <a:pPr marL="342900" lvl="0" indent="-342900">
              <a:spcAft>
                <a:spcPts val="850"/>
              </a:spcAft>
              <a:buFont typeface="Symbol"/>
              <a:buChar char=""/>
            </a:pPr>
            <a:endParaRPr lang="en-A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82015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Emissions scenarios and Australia’s temperature rise</a:t>
            </a:r>
            <a:endParaRPr lang="en-A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94716"/>
            <a:ext cx="7505471" cy="455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5" y="2348880"/>
            <a:ext cx="361905" cy="37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800" l="0" r="892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52" y="3368526"/>
            <a:ext cx="3529727" cy="23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4" b="89691" l="264" r="90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40" y="3903057"/>
            <a:ext cx="3488363" cy="178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7740" y="5688657"/>
            <a:ext cx="340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CSIRO, Climate Change in Australia Technical Report (2015)</a:t>
            </a:r>
            <a:endParaRPr lang="en-A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Temperature rise in WA: the past 40 years</a:t>
            </a:r>
            <a:endParaRPr lang="en-AU" dirty="0"/>
          </a:p>
        </p:txBody>
      </p:sp>
      <p:pic>
        <p:nvPicPr>
          <p:cNvPr id="5" name="Content Placeholder 4" descr="Annual Mean Temperature for Western Australia from 1970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3853172" cy="40501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372200" y="5661248"/>
            <a:ext cx="245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Bureau of Meteorology (2019)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Levels of confidence in the predictions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sz="2400" i="1" dirty="0" smtClean="0"/>
              <a:t>Very </a:t>
            </a:r>
            <a:r>
              <a:rPr lang="en-AU" sz="2400" i="1" dirty="0"/>
              <a:t>high confidence </a:t>
            </a:r>
            <a:r>
              <a:rPr lang="en-AU" sz="2400" dirty="0"/>
              <a:t>in continued increases of mean, daily minimum and daily maximum temperatures throughout this century for all regions in </a:t>
            </a:r>
            <a:r>
              <a:rPr lang="en-AU" sz="2400" dirty="0" smtClean="0"/>
              <a:t>Australia</a:t>
            </a:r>
          </a:p>
          <a:p>
            <a:r>
              <a:rPr lang="en-AU" sz="2400" dirty="0">
                <a:solidFill>
                  <a:schemeClr val="tx2"/>
                </a:solidFill>
              </a:rPr>
              <a:t>Warming will </a:t>
            </a:r>
            <a:r>
              <a:rPr lang="en-AU" sz="2400" dirty="0" smtClean="0">
                <a:solidFill>
                  <a:schemeClr val="tx2"/>
                </a:solidFill>
              </a:rPr>
              <a:t>be: </a:t>
            </a:r>
          </a:p>
          <a:p>
            <a:pPr lvl="1"/>
            <a:r>
              <a:rPr lang="en-AU" sz="2400" b="1" dirty="0" smtClean="0">
                <a:solidFill>
                  <a:schemeClr val="tx2"/>
                </a:solidFill>
              </a:rPr>
              <a:t>large </a:t>
            </a:r>
            <a:r>
              <a:rPr lang="en-AU" sz="2400" dirty="0">
                <a:solidFill>
                  <a:schemeClr val="tx2"/>
                </a:solidFill>
              </a:rPr>
              <a:t>compared to natural variability in the near future (2030) </a:t>
            </a:r>
            <a:r>
              <a:rPr lang="en-AU" sz="2400" i="1" dirty="0" smtClean="0">
                <a:solidFill>
                  <a:schemeClr val="tx2"/>
                </a:solidFill>
              </a:rPr>
              <a:t>(</a:t>
            </a:r>
            <a:r>
              <a:rPr lang="en-AU" sz="2400" i="1" dirty="0">
                <a:solidFill>
                  <a:schemeClr val="tx2"/>
                </a:solidFill>
              </a:rPr>
              <a:t>high confidence) </a:t>
            </a:r>
            <a:r>
              <a:rPr lang="en-AU" sz="2400" dirty="0">
                <a:solidFill>
                  <a:schemeClr val="tx2"/>
                </a:solidFill>
              </a:rPr>
              <a:t>and </a:t>
            </a:r>
            <a:endParaRPr lang="en-AU" sz="2400" dirty="0" smtClean="0">
              <a:solidFill>
                <a:schemeClr val="tx2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AU" sz="2400" b="1" dirty="0" smtClean="0">
                <a:solidFill>
                  <a:schemeClr val="tx2"/>
                </a:solidFill>
              </a:rPr>
              <a:t>very </a:t>
            </a:r>
            <a:r>
              <a:rPr lang="en-AU" sz="2400" b="1" dirty="0">
                <a:solidFill>
                  <a:schemeClr val="tx2"/>
                </a:solidFill>
              </a:rPr>
              <a:t>large </a:t>
            </a:r>
            <a:r>
              <a:rPr lang="en-AU" sz="2400" dirty="0">
                <a:solidFill>
                  <a:schemeClr val="tx2"/>
                </a:solidFill>
              </a:rPr>
              <a:t>compared to natural variability late in the century (2090) under high emissions </a:t>
            </a:r>
            <a:r>
              <a:rPr lang="en-AU" sz="2400" dirty="0" smtClean="0">
                <a:solidFill>
                  <a:schemeClr val="tx2"/>
                </a:solidFill>
              </a:rPr>
              <a:t/>
            </a:r>
            <a:br>
              <a:rPr lang="en-AU" sz="2400" dirty="0" smtClean="0">
                <a:solidFill>
                  <a:schemeClr val="tx2"/>
                </a:solidFill>
              </a:rPr>
            </a:br>
            <a:r>
              <a:rPr lang="en-AU" sz="2400" dirty="0" smtClean="0">
                <a:solidFill>
                  <a:schemeClr val="tx2"/>
                </a:solidFill>
              </a:rPr>
              <a:t>(</a:t>
            </a:r>
            <a:r>
              <a:rPr lang="en-AU" sz="2400" i="1" dirty="0">
                <a:solidFill>
                  <a:schemeClr val="tx2"/>
                </a:solidFill>
              </a:rPr>
              <a:t>very high confidence</a:t>
            </a:r>
            <a:r>
              <a:rPr lang="en-AU" sz="2400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8113" y="508518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)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606367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CSIRO &amp; Bureau of Meteorology, State of the Climate Report (2018</a:t>
            </a:r>
          </a:p>
        </p:txBody>
      </p:sp>
    </p:spTree>
    <p:extLst>
      <p:ext uri="{BB962C8B-B14F-4D97-AF65-F5344CB8AC3E}">
        <p14:creationId xmlns:p14="http://schemas.microsoft.com/office/powerpoint/2010/main" val="25745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 rain in the South West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49424"/>
            <a:ext cx="8363272" cy="432511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Rainfall from Apr to Oct (winter/dry season) has </a:t>
            </a:r>
            <a:r>
              <a:rPr lang="en-AU" sz="2400" dirty="0"/>
              <a:t>decreased </a:t>
            </a:r>
            <a:r>
              <a:rPr lang="en-AU" sz="2400" dirty="0" smtClean="0"/>
              <a:t>over the past 20 years, particularly in the South West</a:t>
            </a:r>
            <a:endParaRPr lang="en-AU" sz="2400" dirty="0"/>
          </a:p>
        </p:txBody>
      </p:sp>
      <p:pic>
        <p:nvPicPr>
          <p:cNvPr id="7" name="Picture 6" descr="http://www.bom.gov.au/state-of-the-climate/images/2018/Rainfall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7" y="3429000"/>
            <a:ext cx="4514399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bom.gov.au/state-of-the-climate/images/2018/Rainfall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1"/>
            <a:ext cx="424847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8708" y="616530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</a:t>
            </a:r>
            <a:r>
              <a:rPr lang="en-AU" sz="1200" dirty="0"/>
              <a:t>CSIRO &amp; Bureau of Meteorology, </a:t>
            </a:r>
            <a:r>
              <a:rPr lang="en-AU" sz="1200" dirty="0" smtClean="0"/>
              <a:t>State of the Climate Report (2018)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4238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More rain in the north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Rainfall from Oct to Apr (summer/wet season) is increasing, except in Perth and the South West</a:t>
            </a:r>
          </a:p>
          <a:p>
            <a:r>
              <a:rPr lang="en-AU" sz="2400" dirty="0" smtClean="0"/>
              <a:t>The intensity of heavy rainfall is also increasing</a:t>
            </a:r>
            <a:endParaRPr lang="en-AU" sz="2400" dirty="0"/>
          </a:p>
        </p:txBody>
      </p:sp>
      <p:pic>
        <p:nvPicPr>
          <p:cNvPr id="6" name="Picture 5" descr="http://www.bom.gov.au/state-of-the-climate/images/2018/Rainfall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9" y="3501008"/>
            <a:ext cx="4542055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bom.gov.au/state-of-the-climate/images/2018/Rainfall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34" y="3526812"/>
            <a:ext cx="4208024" cy="25664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6248345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</a:t>
            </a:r>
            <a:r>
              <a:rPr lang="en-AU" sz="1200" dirty="0"/>
              <a:t>CSIRO &amp; Bureau of Meteorology, </a:t>
            </a:r>
            <a:r>
              <a:rPr lang="en-AU" sz="1200" dirty="0" smtClean="0"/>
              <a:t>State of the Climate Report (2018)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145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Inquiry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479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sz="2400" dirty="0" smtClean="0"/>
              <a:t>March 2019: State Government announced the Climate Health WA Inquiry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Aims: </a:t>
            </a:r>
          </a:p>
          <a:p>
            <a:pPr lvl="1">
              <a:spcAft>
                <a:spcPts val="600"/>
              </a:spcAft>
            </a:pPr>
            <a:r>
              <a:rPr lang="en-AU" sz="2400" dirty="0">
                <a:solidFill>
                  <a:schemeClr val="tx1"/>
                </a:solidFill>
              </a:rPr>
              <a:t>To investigate the implications of climate change for health in WA</a:t>
            </a:r>
          </a:p>
          <a:p>
            <a:pPr lvl="1">
              <a:spcAft>
                <a:spcPts val="600"/>
              </a:spcAft>
            </a:pPr>
            <a:r>
              <a:rPr lang="en-AU" sz="2400" dirty="0">
                <a:solidFill>
                  <a:schemeClr val="tx1"/>
                </a:solidFill>
              </a:rPr>
              <a:t>To develop a set of recommendations in line with the findings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Impacts: heat, drought and fire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AU" sz="2400" dirty="0" smtClean="0"/>
              <a:t>Increased frequency, intensity, duration and extent of heat waves</a:t>
            </a:r>
          </a:p>
          <a:p>
            <a:r>
              <a:rPr lang="en-AU" sz="2400" dirty="0" smtClean="0"/>
              <a:t>More time spent in drought (and hotter droughts)</a:t>
            </a:r>
          </a:p>
          <a:p>
            <a:r>
              <a:rPr lang="en-AU" sz="2400" dirty="0" smtClean="0"/>
              <a:t>Fire seasons longer and more intense</a:t>
            </a:r>
          </a:p>
        </p:txBody>
      </p:sp>
      <p:pic>
        <p:nvPicPr>
          <p:cNvPr id="6" name="Picture 5" descr="http://www.bom.gov.au/state-of-the-climate/images/2018/Fire_weather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4392488" cy="29265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5157192"/>
            <a:ext cx="329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</a:t>
            </a:r>
            <a:r>
              <a:rPr lang="en-AU" sz="1200" dirty="0"/>
              <a:t>CSIRO &amp; Bureau of Meteorology, </a:t>
            </a:r>
            <a:r>
              <a:rPr lang="en-AU" sz="1200" dirty="0" smtClean="0"/>
              <a:t>State of the Climate Report (2018)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2191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Impacts: fresh water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3322712" cy="4354499"/>
          </a:xfrm>
        </p:spPr>
        <p:txBody>
          <a:bodyPr>
            <a:normAutofit/>
          </a:bodyPr>
          <a:lstStyle/>
          <a:p>
            <a:r>
              <a:rPr lang="en-AU" sz="2400" dirty="0" smtClean="0"/>
              <a:t>Less water into Perth dams</a:t>
            </a:r>
          </a:p>
          <a:p>
            <a:endParaRPr lang="en-AU" sz="2400" dirty="0" smtClean="0"/>
          </a:p>
          <a:p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77985" y="6168156"/>
            <a:ext cx="4298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Climate Commission, The Critical Decade (2013)</a:t>
            </a:r>
            <a:endParaRPr lang="en-A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97485"/>
            <a:ext cx="4848554" cy="40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Climate change and </a:t>
            </a:r>
            <a:r>
              <a:rPr lang="en-AU" dirty="0" smtClean="0"/>
              <a:t>health</a:t>
            </a:r>
            <a:br>
              <a:rPr lang="en-AU" dirty="0" smtClean="0"/>
            </a:b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991671"/>
            <a:ext cx="331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COP24 Special Report – Health and Climate Change (2018)</a:t>
            </a:r>
            <a:endParaRPr lang="en-AU" sz="1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171295" cy="475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2060848"/>
            <a:ext cx="45365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Climate change is closely associated with human health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Effects increase with increased exposure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/>
              <a:t>People differ in vulnerability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CFEA9C-4883-46B5-A871-58F26364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Other health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9A6E62-61AD-41E3-8B6D-9C45D6BFA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2000" dirty="0"/>
              <a:t>Air quality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Reduced food and water quality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Changes in infectious agents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Population displacement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Food, water and vector borne disease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Mental health consequences and </a:t>
            </a:r>
            <a:r>
              <a:rPr lang="en-AU" sz="2000" dirty="0" smtClean="0"/>
              <a:t>stress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3140D0-A687-46B9-AD7D-F901450F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Deaths </a:t>
            </a:r>
            <a:r>
              <a:rPr lang="en-AU" dirty="0"/>
              <a:t>attributed to direct effects of </a:t>
            </a:r>
            <a:r>
              <a:rPr lang="en-AU" dirty="0" smtClean="0"/>
              <a:t>heat in Australia</a:t>
            </a:r>
            <a:r>
              <a:rPr lang="en-AU" sz="1200" dirty="0"/>
              <a:t/>
            </a:r>
            <a:br>
              <a:rPr lang="en-AU" sz="1200" dirty="0"/>
            </a:br>
            <a:endParaRPr lang="en-AU" sz="1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DB2196C-011D-472E-99D5-62839B443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969009"/>
              </p:ext>
            </p:extLst>
          </p:nvPr>
        </p:nvGraphicFramePr>
        <p:xfrm>
          <a:off x="1475656" y="2564904"/>
          <a:ext cx="5608491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187">
                  <a:extLst>
                    <a:ext uri="{9D8B030D-6E8A-4147-A177-3AD203B41FA5}">
                      <a16:colId xmlns="" xmlns:a16="http://schemas.microsoft.com/office/drawing/2014/main" val="584344527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547327182"/>
                    </a:ext>
                  </a:extLst>
                </a:gridCol>
              </a:tblGrid>
              <a:tr h="24729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Natural Hazard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Deaths 1900-2011</a:t>
                      </a:r>
                      <a:endParaRPr lang="en-A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796547732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Extreme heat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>
                          <a:effectLst/>
                        </a:rPr>
                        <a:t>4,555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1596439896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Flood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>
                          <a:effectLst/>
                        </a:rPr>
                        <a:t>1,890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3473844434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Tropical cyclone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1,234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1958266680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Bush/grassfire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965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3355127371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>
                          <a:effectLst/>
                        </a:rPr>
                        <a:t>Lightning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192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2333361536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>
                          <a:effectLst/>
                        </a:rPr>
                        <a:t>Wind storm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140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1530244438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>
                          <a:effectLst/>
                        </a:rPr>
                        <a:t>Landslide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95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3343522424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>
                          <a:effectLst/>
                        </a:rPr>
                        <a:t>Tornado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55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1500628618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>
                          <a:effectLst/>
                        </a:rPr>
                        <a:t>Hail storm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18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93466356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>
                          <a:effectLst/>
                        </a:rPr>
                        <a:t>Earthquake</a:t>
                      </a:r>
                      <a:endParaRPr lang="en-A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16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145539070"/>
                  </a:ext>
                </a:extLst>
              </a:tr>
              <a:tr h="247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Rain storm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800" dirty="0">
                          <a:effectLst/>
                        </a:rPr>
                        <a:t>12</a:t>
                      </a:r>
                      <a:endParaRPr lang="en-A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787" marR="89787" marT="0" marB="0"/>
                </a:tc>
                <a:extLst>
                  <a:ext uri="{0D108BD9-81ED-4DB2-BD59-A6C34878D82A}">
                    <a16:rowId xmlns="" xmlns:a16="http://schemas.microsoft.com/office/drawing/2014/main" val="5359117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90312" y="5949280"/>
            <a:ext cx="272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Source: Coates et al. (2014)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2400" dirty="0" smtClean="0"/>
              <a:t>The science of climate change is real and measurable</a:t>
            </a:r>
          </a:p>
          <a:p>
            <a:pPr>
              <a:spcAft>
                <a:spcPts val="600"/>
              </a:spcAft>
            </a:pPr>
            <a:r>
              <a:rPr lang="en-AU" sz="2400" dirty="0" smtClean="0"/>
              <a:t>The links between climate change and health are clear</a:t>
            </a:r>
            <a:endParaRPr lang="en-AU" sz="2400" dirty="0"/>
          </a:p>
          <a:p>
            <a:pPr>
              <a:spcAft>
                <a:spcPts val="600"/>
              </a:spcAft>
            </a:pPr>
            <a:r>
              <a:rPr lang="en-AU" sz="2400" dirty="0" smtClean="0"/>
              <a:t>People differ in their vulnerability to the effects of climate change</a:t>
            </a:r>
          </a:p>
          <a:p>
            <a:pPr>
              <a:spcAft>
                <a:spcPts val="600"/>
              </a:spcAft>
            </a:pPr>
            <a:r>
              <a:rPr lang="en-AU" sz="2400" dirty="0"/>
              <a:t>Each region in WA is affected differently by climate change</a:t>
            </a:r>
          </a:p>
          <a:p>
            <a:pPr marL="109728" indent="0"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Recommendations from the Inquiry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07288" cy="4325112"/>
          </a:xfrm>
        </p:spPr>
        <p:txBody>
          <a:bodyPr>
            <a:normAutofit/>
          </a:bodyPr>
          <a:lstStyle/>
          <a:p>
            <a:pPr marL="118872" indent="0">
              <a:spcAft>
                <a:spcPts val="600"/>
              </a:spcAft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Recommendations will address measures to:</a:t>
            </a:r>
          </a:p>
          <a:p>
            <a:pPr>
              <a:spcAft>
                <a:spcPts val="6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Protect </a:t>
            </a:r>
            <a:r>
              <a:rPr lang="en-AU" sz="2400" dirty="0">
                <a:solidFill>
                  <a:schemeClr val="tx1"/>
                </a:solidFill>
              </a:rPr>
              <a:t>the public from the harmful health impacts of climate change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/>
                </a:solidFill>
              </a:rPr>
              <a:t>Support communities and health services to prepare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  <a:r>
              <a:rPr lang="en-AU" sz="2400" dirty="0">
                <a:solidFill>
                  <a:schemeClr val="tx1"/>
                </a:solidFill>
              </a:rPr>
              <a:t>for extreme weather events (focusing on the most vulnerable)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/>
                </a:solidFill>
              </a:rPr>
              <a:t>Reduce</a:t>
            </a:r>
            <a:r>
              <a:rPr lang="en-AU" sz="2400" b="1" dirty="0">
                <a:solidFill>
                  <a:schemeClr val="tx1"/>
                </a:solidFill>
              </a:rPr>
              <a:t> </a:t>
            </a:r>
            <a:r>
              <a:rPr lang="en-AU" sz="2400" dirty="0">
                <a:solidFill>
                  <a:schemeClr val="tx1"/>
                </a:solidFill>
              </a:rPr>
              <a:t>the health system’s contribution to climate change</a:t>
            </a:r>
          </a:p>
          <a:p>
            <a:pPr>
              <a:spcAft>
                <a:spcPts val="600"/>
              </a:spcAft>
            </a:pPr>
            <a:r>
              <a:rPr lang="en-AU" sz="2400" dirty="0">
                <a:solidFill>
                  <a:schemeClr val="tx1"/>
                </a:solidFill>
              </a:rPr>
              <a:t>Promote environmentally sustainable practices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Adaptation vs. mitigation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Mitigation</a:t>
            </a:r>
          </a:p>
          <a:p>
            <a:r>
              <a:rPr lang="en-AU" sz="2400" dirty="0" smtClean="0"/>
              <a:t>Addresses the </a:t>
            </a:r>
            <a:r>
              <a:rPr lang="en-AU" sz="2400" i="1" dirty="0"/>
              <a:t>causes </a:t>
            </a:r>
            <a:r>
              <a:rPr lang="en-AU" sz="2400" dirty="0"/>
              <a:t>of climate change </a:t>
            </a:r>
            <a:endParaRPr lang="en-AU" sz="2400" dirty="0" smtClean="0"/>
          </a:p>
          <a:p>
            <a:r>
              <a:rPr lang="en-AU" sz="2400" dirty="0" smtClean="0">
                <a:solidFill>
                  <a:schemeClr val="tx1"/>
                </a:solidFill>
              </a:rPr>
              <a:t>Mitigation measures are those actions taken to reduce and curb greenhouse gas emissions</a:t>
            </a:r>
          </a:p>
          <a:p>
            <a:pPr lvl="1"/>
            <a:r>
              <a:rPr lang="en-AU" sz="2200" dirty="0" smtClean="0">
                <a:solidFill>
                  <a:schemeClr val="tx1"/>
                </a:solidFill>
              </a:rPr>
              <a:t>e.g. reduced energy consumption from burning fossil fuels</a:t>
            </a:r>
            <a:endParaRPr lang="en-AU" sz="2400" dirty="0" smtClean="0">
              <a:solidFill>
                <a:schemeClr val="tx1"/>
              </a:solidFill>
            </a:endParaRP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AU" sz="2400" b="1" dirty="0" smtClean="0">
                <a:solidFill>
                  <a:schemeClr val="tx1"/>
                </a:solidFill>
              </a:rPr>
              <a:t>Adaptation</a:t>
            </a:r>
          </a:p>
          <a:p>
            <a:r>
              <a:rPr lang="en-AU" sz="2400" dirty="0"/>
              <a:t>Addresses the </a:t>
            </a:r>
            <a:r>
              <a:rPr lang="en-AU" sz="2400" i="1" dirty="0"/>
              <a:t>impacts </a:t>
            </a:r>
            <a:r>
              <a:rPr lang="en-AU" sz="2400" dirty="0"/>
              <a:t>of climate change</a:t>
            </a:r>
          </a:p>
          <a:p>
            <a:pPr>
              <a:spcAft>
                <a:spcPts val="6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Adaptation measures are based on reducing vulnerability to the effects of climate change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Inquiry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sz="2400" i="1" dirty="0" smtClean="0"/>
              <a:t>Phase 1: </a:t>
            </a:r>
            <a:r>
              <a:rPr lang="en-AU" sz="2400" dirty="0" smtClean="0"/>
              <a:t>Planning and set up</a:t>
            </a:r>
          </a:p>
          <a:p>
            <a:pPr>
              <a:spcAft>
                <a:spcPts val="600"/>
              </a:spcAft>
            </a:pPr>
            <a:r>
              <a:rPr lang="en-AU" sz="2400" i="1" dirty="0" smtClean="0"/>
              <a:t>Phase 2: </a:t>
            </a:r>
            <a:r>
              <a:rPr lang="en-AU" sz="2400" dirty="0" smtClean="0"/>
              <a:t>Public forums, public submissions</a:t>
            </a:r>
            <a:endParaRPr lang="en-AU" sz="2400" b="1" dirty="0" smtClean="0"/>
          </a:p>
          <a:p>
            <a:pPr>
              <a:spcAft>
                <a:spcPts val="600"/>
              </a:spcAft>
            </a:pPr>
            <a:r>
              <a:rPr lang="en-AU" sz="2400" i="1" dirty="0" smtClean="0"/>
              <a:t>Phase 3: </a:t>
            </a:r>
            <a:r>
              <a:rPr lang="en-AU" sz="2400" dirty="0" smtClean="0"/>
              <a:t>Formal hearings</a:t>
            </a:r>
          </a:p>
          <a:p>
            <a:pPr>
              <a:spcAft>
                <a:spcPts val="600"/>
              </a:spcAft>
            </a:pPr>
            <a:r>
              <a:rPr lang="en-AU" sz="2400" i="1" dirty="0" smtClean="0"/>
              <a:t>Phase 4: </a:t>
            </a:r>
            <a:r>
              <a:rPr lang="en-AU" sz="2400" dirty="0" smtClean="0"/>
              <a:t>Writing the report with recommendations</a:t>
            </a:r>
          </a:p>
          <a:p>
            <a:pPr>
              <a:spcAft>
                <a:spcPts val="600"/>
              </a:spcAft>
            </a:pPr>
            <a:r>
              <a:rPr lang="en-AU" sz="2400" i="1" dirty="0" smtClean="0"/>
              <a:t>Due date: </a:t>
            </a:r>
            <a:r>
              <a:rPr lang="en-AU" sz="2400" dirty="0" smtClean="0"/>
              <a:t>March 2020</a:t>
            </a:r>
            <a:endParaRPr lang="en-AU" sz="2400" dirty="0"/>
          </a:p>
        </p:txBody>
      </p:sp>
      <p:sp>
        <p:nvSpPr>
          <p:cNvPr id="5" name="Left Arrow 4"/>
          <p:cNvSpPr/>
          <p:nvPr/>
        </p:nvSpPr>
        <p:spPr>
          <a:xfrm rot="20515610">
            <a:off x="6859342" y="2553657"/>
            <a:ext cx="93610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Climate change and health</a:t>
            </a:r>
            <a:endParaRPr lang="en-AU" dirty="0"/>
          </a:p>
        </p:txBody>
      </p:sp>
      <p:pic>
        <p:nvPicPr>
          <p:cNvPr id="1026" name="Picture 2" descr="\\hdwa.health.wa.gov.au\users\Home53\he130571\Climate Health WA Inquiry\Comp desktop\Landscape tree pic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/>
          <a:stretch/>
        </p:blipFill>
        <p:spPr bwMode="auto">
          <a:xfrm>
            <a:off x="1619672" y="2260070"/>
            <a:ext cx="5904656" cy="39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Weather vs. climate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b="1" dirty="0" smtClean="0"/>
              <a:t>Weather</a:t>
            </a:r>
            <a:r>
              <a:rPr lang="en-AU" sz="2400" dirty="0" smtClean="0"/>
              <a:t> is what you’re experiencing at a particular place and time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b="1" dirty="0" smtClean="0"/>
              <a:t>Climate</a:t>
            </a:r>
            <a:r>
              <a:rPr lang="en-AU" sz="2400" dirty="0" smtClean="0"/>
              <a:t> is the </a:t>
            </a:r>
            <a:r>
              <a:rPr lang="en-AU" sz="2400" i="1" dirty="0" smtClean="0"/>
              <a:t>pattern </a:t>
            </a:r>
            <a:r>
              <a:rPr lang="en-AU" sz="2400" dirty="0" smtClean="0"/>
              <a:t>of weather over time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b="1" dirty="0" smtClean="0"/>
              <a:t>Climate change</a:t>
            </a:r>
            <a:r>
              <a:rPr lang="en-AU" sz="2400" dirty="0" smtClean="0"/>
              <a:t> is the change in weather patterns (climate) over long periods of time (decades or longer)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04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human influence on climate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smtClean="0"/>
              <a:t>The unprecedented climate change we are experiencing is caused by the increase of greenhouse gases in the atmosphere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2400" dirty="0" smtClean="0"/>
              <a:t>Greenhouse gases include carbon dioxide, methane, and nitrogen oxides</a:t>
            </a:r>
          </a:p>
          <a:p>
            <a:r>
              <a:rPr lang="en-AU" sz="2400" dirty="0" smtClean="0">
                <a:solidFill>
                  <a:schemeClr val="tx1"/>
                </a:solidFill>
              </a:rPr>
              <a:t>The increased amount of greenhouse gases is largely due to human activities such as: </a:t>
            </a:r>
          </a:p>
          <a:p>
            <a:pPr lvl="1"/>
            <a:r>
              <a:rPr lang="en-AU" sz="2400" dirty="0" smtClean="0">
                <a:solidFill>
                  <a:schemeClr val="tx1"/>
                </a:solidFill>
              </a:rPr>
              <a:t>the burning of fossil fuels (coal, oil and natural gas)</a:t>
            </a:r>
          </a:p>
          <a:p>
            <a:pPr lvl="1"/>
            <a:r>
              <a:rPr lang="en-AU" sz="2400" dirty="0" smtClean="0">
                <a:solidFill>
                  <a:schemeClr val="tx1"/>
                </a:solidFill>
              </a:rPr>
              <a:t>agriculture </a:t>
            </a:r>
          </a:p>
          <a:p>
            <a:pPr lvl="1"/>
            <a:r>
              <a:rPr lang="en-AU" sz="2400" dirty="0" smtClean="0">
                <a:solidFill>
                  <a:schemeClr val="tx1"/>
                </a:solidFill>
              </a:rPr>
              <a:t>land clearing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greenhouse effect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1219" r="379" b="1776"/>
          <a:stretch/>
        </p:blipFill>
        <p:spPr>
          <a:xfrm>
            <a:off x="816848" y="2148257"/>
            <a:ext cx="7693777" cy="4188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" t="927" r="704" b="1158"/>
          <a:stretch/>
        </p:blipFill>
        <p:spPr>
          <a:xfrm>
            <a:off x="817457" y="2148257"/>
            <a:ext cx="7663979" cy="4196941"/>
          </a:xfrm>
          <a:prstGeom prst="rect">
            <a:avLst/>
          </a:prstGeom>
        </p:spPr>
      </p:pic>
      <p:pic>
        <p:nvPicPr>
          <p:cNvPr id="1026" name="Picture 2" descr="C:\Users\he130571\Desktop\Step 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853" r="888" b="836"/>
          <a:stretch/>
        </p:blipFill>
        <p:spPr bwMode="auto">
          <a:xfrm>
            <a:off x="843972" y="2148258"/>
            <a:ext cx="7636634" cy="41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130571\Desktop\Step 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1719" r="1340" b="1834"/>
          <a:stretch/>
        </p:blipFill>
        <p:spPr bwMode="auto">
          <a:xfrm>
            <a:off x="827583" y="2148258"/>
            <a:ext cx="7683043" cy="41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130571\Desktop\Step 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1016" r="1696" b="1613"/>
          <a:stretch/>
        </p:blipFill>
        <p:spPr bwMode="auto">
          <a:xfrm>
            <a:off x="827584" y="2120736"/>
            <a:ext cx="7683042" cy="42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6327012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 smtClean="0"/>
              <a:t>Source: Australian Government, Department of the Environment and Energy (2019) </a:t>
            </a:r>
            <a:endParaRPr lang="en-AU" sz="1200" dirty="0"/>
          </a:p>
        </p:txBody>
      </p:sp>
      <p:pic>
        <p:nvPicPr>
          <p:cNvPr id="1030" name="Picture 6" descr="C:\Users\he130571\Desktop\Step 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5" y="2067333"/>
            <a:ext cx="7787599" cy="42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6536377"/>
            <a:ext cx="820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w: health.wa.gov.au/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  |  e: climatehealthwa@health.wa.gov.au  |  t: @</a:t>
            </a:r>
            <a:r>
              <a:rPr lang="en-AU" sz="1100" dirty="0" err="1" smtClean="0">
                <a:solidFill>
                  <a:schemeClr val="bg1">
                    <a:lumMod val="50000"/>
                  </a:schemeClr>
                </a:solidFill>
              </a:rPr>
              <a:t>climatehealthwa</a:t>
            </a:r>
            <a:endParaRPr lang="en-AU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6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DEDEDE"/>
      </a:lt2>
      <a:accent1>
        <a:srgbClr val="FF972F"/>
      </a:accent1>
      <a:accent2>
        <a:srgbClr val="FF7F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FF7F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1462</Words>
  <Application>Microsoft Office PowerPoint</Application>
  <PresentationFormat>On-screen Show (4:3)</PresentationFormat>
  <Paragraphs>212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Climate Health WA</vt:lpstr>
      <vt:lpstr>The Inquiry</vt:lpstr>
      <vt:lpstr>Recommendations from the Inquiry</vt:lpstr>
      <vt:lpstr>Adaptation vs. mitigation</vt:lpstr>
      <vt:lpstr>Inquiry process</vt:lpstr>
      <vt:lpstr>Climate change and health</vt:lpstr>
      <vt:lpstr>Weather vs. climate</vt:lpstr>
      <vt:lpstr>The human influence on climate change</vt:lpstr>
      <vt:lpstr>The greenhouse effect</vt:lpstr>
      <vt:lpstr>Greenhouse gas levels, Hawaii 1958: 313ppm      2018: 411ppm</vt:lpstr>
      <vt:lpstr>Temperature linked to CO2: the glacial cycles of the past several hundred thousand years</vt:lpstr>
      <vt:lpstr>Rise in sea levels</vt:lpstr>
      <vt:lpstr>Coastal flooding</vt:lpstr>
      <vt:lpstr>Australia’s rise in temperature</vt:lpstr>
      <vt:lpstr>Emissions scenarios and Australia’s temperature rise</vt:lpstr>
      <vt:lpstr>Temperature rise in WA: the past 40 years</vt:lpstr>
      <vt:lpstr>Levels of confidence in the predictions</vt:lpstr>
      <vt:lpstr>Less rain in the South West</vt:lpstr>
      <vt:lpstr>More rain in the north</vt:lpstr>
      <vt:lpstr>Impacts: heat, drought and fire</vt:lpstr>
      <vt:lpstr>Impacts: fresh water</vt:lpstr>
      <vt:lpstr>Climate change and health </vt:lpstr>
      <vt:lpstr>Other health effects</vt:lpstr>
      <vt:lpstr>Deaths attributed to direct effects of heat in Australia </vt:lpstr>
      <vt:lpstr>Conclusion</vt:lpstr>
    </vt:vector>
  </TitlesOfParts>
  <Company>WA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health wa</dc:title>
  <dc:creator>Law, Cate</dc:creator>
  <cp:lastModifiedBy>Twomey, Steve</cp:lastModifiedBy>
  <cp:revision>97</cp:revision>
  <cp:lastPrinted>2019-07-30T07:30:34Z</cp:lastPrinted>
  <dcterms:created xsi:type="dcterms:W3CDTF">2019-05-03T07:34:19Z</dcterms:created>
  <dcterms:modified xsi:type="dcterms:W3CDTF">2019-08-20T07:59:54Z</dcterms:modified>
</cp:coreProperties>
</file>